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webextensions/webextension1.xml" ContentType="application/vnd.ms-office.webextension+xml"/>
  <Override PartName="/ppt/notesSlides/notesSlide4.xml" ContentType="application/vnd.openxmlformats-officedocument.presentationml.notesSlide+xml"/>
  <Override PartName="/ppt/webextensions/webextension2.xml" ContentType="application/vnd.ms-office.webextension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webextensions/webextension3.xml" ContentType="application/vnd.ms-office.webextension+xml"/>
  <Override PartName="/ppt/webextensions/webextension4.xml" ContentType="application/vnd.ms-office.webextension+xml"/>
  <Override PartName="/ppt/notesSlides/notesSlide7.xml" ContentType="application/vnd.openxmlformats-officedocument.presentationml.notesSlide+xml"/>
  <Override PartName="/ppt/webextensions/webextension5.xml" ContentType="application/vnd.ms-office.webextension+xml"/>
  <Override PartName="/ppt/webextensions/webextension6.xml" ContentType="application/vnd.ms-office.webextension+xml"/>
  <Override PartName="/ppt/notesSlides/notesSlide8.xml" ContentType="application/vnd.openxmlformats-officedocument.presentationml.notesSlide+xml"/>
  <Override PartName="/ppt/webextensions/webextension7.xml" ContentType="application/vnd.ms-office.webextension+xml"/>
  <Override PartName="/ppt/webextensions/webextension8.xml" ContentType="application/vnd.ms-office.webextension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57" r:id="rId5"/>
    <p:sldId id="345" r:id="rId6"/>
    <p:sldId id="366" r:id="rId7"/>
    <p:sldId id="346" r:id="rId8"/>
    <p:sldId id="365" r:id="rId9"/>
    <p:sldId id="362" r:id="rId10"/>
    <p:sldId id="363" r:id="rId11"/>
    <p:sldId id="348" r:id="rId12"/>
    <p:sldId id="351" r:id="rId13"/>
    <p:sldId id="359" r:id="rId14"/>
    <p:sldId id="358" r:id="rId15"/>
    <p:sldId id="350" r:id="rId16"/>
    <p:sldId id="361" r:id="rId17"/>
    <p:sldId id="352" r:id="rId18"/>
    <p:sldId id="364" r:id="rId19"/>
    <p:sldId id="354" r:id="rId20"/>
    <p:sldId id="356" r:id="rId21"/>
    <p:sldId id="3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EEAA4"/>
    <a:srgbClr val="E7EE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5928" autoAdjust="0"/>
  </p:normalViewPr>
  <p:slideViewPr>
    <p:cSldViewPr snapToGrid="0">
      <p:cViewPr varScale="1">
        <p:scale>
          <a:sx n="91" d="100"/>
          <a:sy n="91" d="100"/>
        </p:scale>
        <p:origin x="523" y="72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109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3/5/2025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3/5/2025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B7D9C-019F-B101-8E12-A2BC50054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D466E6-00AB-964E-B242-BBF374040D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38A63-BC3B-0DA9-3C5B-14973FAFFE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3C6D9-A61D-C9FB-F919-4F335F2F64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120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78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00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61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066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45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67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099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44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475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A39D92-9919-A80E-44FF-6B912E85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788" y="457200"/>
            <a:ext cx="11274425" cy="5943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2FF34D-C8F8-1796-647D-D17056A2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955" y="612475"/>
            <a:ext cx="4701904" cy="3079029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768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30338E2-B50A-8F3E-2CA7-A75753E7E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629" y="598947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8DD029-A673-92B9-0343-3B35BE46D2F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9641" y="2153285"/>
            <a:ext cx="3032759" cy="3790310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6E658BA3-0202-C705-7A02-8B70B788442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24400" y="2170621"/>
            <a:ext cx="6553200" cy="377297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BD761E53-47C7-492A-D5B5-A8C2740B5157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2" y="2153285"/>
            <a:ext cx="6925660" cy="3500438"/>
          </a:xfrm>
        </p:spPr>
        <p:txBody>
          <a:bodyPr lIns="91440">
            <a:normAutofit/>
          </a:bodyPr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 sz="1800" b="0"/>
            </a:lvl1pPr>
            <a:lvl2pPr marL="228600">
              <a:spcBef>
                <a:spcPts val="1000"/>
              </a:spcBef>
              <a:spcAft>
                <a:spcPts val="1200"/>
              </a:spcAft>
              <a:defRPr sz="1800" b="0"/>
            </a:lvl2pPr>
            <a:lvl3pPr marL="685800">
              <a:spcBef>
                <a:spcPts val="1000"/>
              </a:spcBef>
              <a:spcAft>
                <a:spcPts val="1200"/>
              </a:spcAft>
              <a:defRPr sz="1800" b="0"/>
            </a:lvl3pPr>
            <a:lvl4pPr marL="868680">
              <a:spcBef>
                <a:spcPts val="1000"/>
              </a:spcBef>
              <a:spcAft>
                <a:spcPts val="1200"/>
              </a:spcAft>
              <a:defRPr sz="1800" b="0"/>
            </a:lvl4pPr>
            <a:lvl5pPr marL="1143000">
              <a:spcBef>
                <a:spcPts val="1000"/>
              </a:spcBef>
              <a:spcAft>
                <a:spcPts val="1200"/>
              </a:spcAft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5745" y="2153285"/>
            <a:ext cx="3229495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C9F70CF1-DCAD-AE71-6B34-7BFB25EE530B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5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33145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CF90928-AB48-3554-E2B9-417A00F286A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30275" y="2168526"/>
            <a:ext cx="10331450" cy="393906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6C0A7-887A-66E2-A954-5E0592B9F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8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B1E76-5845-01C9-1D0D-03CFFE6F0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6C21AF-4286-DECE-37A1-E8980687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655320"/>
            <a:ext cx="4572000" cy="54864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E1D6B3-3EC8-6AC4-BE2B-5C732C8567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773680"/>
            <a:ext cx="4572000" cy="336804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spcBef>
                <a:spcPts val="1000"/>
              </a:spcBef>
              <a:buNone/>
              <a:defRPr sz="1600"/>
            </a:lvl2pPr>
            <a:lvl3pPr marL="914400" indent="0">
              <a:spcBef>
                <a:spcPts val="1000"/>
              </a:spcBef>
              <a:buNone/>
              <a:defRPr sz="1400"/>
            </a:lvl3pPr>
            <a:lvl4pPr marL="1371600" indent="0">
              <a:spcBef>
                <a:spcPts val="1000"/>
              </a:spcBef>
              <a:buNone/>
              <a:defRPr sz="1200"/>
            </a:lvl4pPr>
            <a:lvl5pPr marL="1828800" indent="0"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13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29E2-8757-94D8-A1B6-702189DC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249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7143C8-CDFF-B937-C00C-5E7B50939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83920"/>
            <a:ext cx="4114800" cy="50596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2637A1-1BB4-AF51-24C3-6FE78DD45D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438400"/>
            <a:ext cx="4799012" cy="35052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buNone/>
              <a:defRPr sz="1800"/>
            </a:lvl1pPr>
            <a:lvl2pPr marL="457200" indent="0">
              <a:lnSpc>
                <a:spcPct val="125000"/>
              </a:lnSpc>
              <a:buNone/>
              <a:defRPr sz="1600"/>
            </a:lvl2pPr>
            <a:lvl3pPr marL="914400" indent="0">
              <a:lnSpc>
                <a:spcPct val="125000"/>
              </a:lnSpc>
              <a:buNone/>
              <a:defRPr sz="1400"/>
            </a:lvl3pPr>
            <a:lvl4pPr marL="1371600" indent="0">
              <a:lnSpc>
                <a:spcPct val="125000"/>
              </a:lnSpc>
              <a:buNone/>
              <a:defRPr sz="1200"/>
            </a:lvl4pPr>
            <a:lvl5pPr marL="1828800" indent="0">
              <a:lnSpc>
                <a:spcPct val="125000"/>
              </a:lnSpc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6F59DF2-AB3C-B7B3-826A-636B8CC5AB3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37016-0B2B-9F81-7A77-63223C48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34E572-08FE-0439-A460-8DFE1183A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8742" y="914399"/>
            <a:ext cx="4798858" cy="50291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1EB46EC-087C-B8FF-2363-B99FAE983B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713413" cy="50292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2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1D49246-C641-C3BA-F07B-89FFC6CDA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853439"/>
            <a:ext cx="4802373" cy="2833689"/>
          </a:xfrm>
        </p:spPr>
        <p:txBody>
          <a:bodyPr rIns="914400"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E7E1DF-A70C-8F79-9B76-72B2A7B4DC7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93191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D5F637-DFBF-7FED-7CD5-F46A26E5CD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3E3B934-3E16-21AF-8F5A-9EFD93255705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872928-B479-F7C5-9C83-C448FBA36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20445"/>
            <a:ext cx="4114800" cy="50292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1E3771A-E1EB-0CBE-828C-2C5E1F2AE6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5227" y="1020445"/>
            <a:ext cx="4802735" cy="5029200"/>
          </a:xfrm>
        </p:spPr>
        <p:txBody>
          <a:bodyPr anchor="ctr">
            <a:normAutofit/>
          </a:bodyPr>
          <a:lstStyle>
            <a:lvl1pPr marL="22860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41148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59436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77724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96012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1635D-96F0-769B-4ECB-70502770A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F877767-0342-A344-0462-A0D877FF68F8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5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1F215D-0D9E-64B3-1F66-E90B87932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00741"/>
            <a:ext cx="4802372" cy="278891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86A4459-11C2-44C6-0173-C666D5AADC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82523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EF14-0982-D931-9DD6-ECFE61D5B0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D7E927E-4F73-5579-4F1D-E13899DEEA0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6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0" y="2153285"/>
            <a:ext cx="4953001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9360" y="2153285"/>
            <a:ext cx="51358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5D7E8F5-692D-24DD-0F8C-9563BA74AAF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1" y="2153285"/>
            <a:ext cx="3261359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0560" y="2153285"/>
            <a:ext cx="69646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C0F1533-3810-C210-9B67-D2F4A1846C23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6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9C70371-D147-2B29-EAEB-B10A799D0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69" y="614812"/>
            <a:ext cx="10359659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AE226-98C6-70F4-8DED-59E8FE304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67" y="2177378"/>
            <a:ext cx="5713413" cy="4669987"/>
          </a:xfrm>
          <a:custGeom>
            <a:avLst/>
            <a:gdLst>
              <a:gd name="connsiteX0" fmla="*/ 400038 w 5713413"/>
              <a:gd name="connsiteY0" fmla="*/ 0 h 4669987"/>
              <a:gd name="connsiteX1" fmla="*/ 5713413 w 5713413"/>
              <a:gd name="connsiteY1" fmla="*/ 0 h 4669987"/>
              <a:gd name="connsiteX2" fmla="*/ 5713413 w 5713413"/>
              <a:gd name="connsiteY2" fmla="*/ 4315224 h 4669987"/>
              <a:gd name="connsiteX3" fmla="*/ 400038 w 5713413"/>
              <a:gd name="connsiteY3" fmla="*/ 4315224 h 4669987"/>
              <a:gd name="connsiteX4" fmla="*/ 0 w 5713413"/>
              <a:gd name="connsiteY4" fmla="*/ 0 h 4669987"/>
              <a:gd name="connsiteX5" fmla="*/ 386684 w 5713413"/>
              <a:gd name="connsiteY5" fmla="*/ 0 h 4669987"/>
              <a:gd name="connsiteX6" fmla="*/ 386684 w 5713413"/>
              <a:gd name="connsiteY6" fmla="*/ 4328578 h 4669987"/>
              <a:gd name="connsiteX7" fmla="*/ 5713413 w 5713413"/>
              <a:gd name="connsiteY7" fmla="*/ 4328578 h 4669987"/>
              <a:gd name="connsiteX8" fmla="*/ 5713413 w 5713413"/>
              <a:gd name="connsiteY8" fmla="*/ 4669987 h 4669987"/>
              <a:gd name="connsiteX9" fmla="*/ 0 w 5713413"/>
              <a:gd name="connsiteY9" fmla="*/ 4669987 h 4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3413" h="4669987">
                <a:moveTo>
                  <a:pt x="400038" y="0"/>
                </a:moveTo>
                <a:lnTo>
                  <a:pt x="5713413" y="0"/>
                </a:lnTo>
                <a:lnTo>
                  <a:pt x="5713413" y="4315224"/>
                </a:lnTo>
                <a:lnTo>
                  <a:pt x="400038" y="4315224"/>
                </a:lnTo>
                <a:close/>
                <a:moveTo>
                  <a:pt x="0" y="0"/>
                </a:moveTo>
                <a:lnTo>
                  <a:pt x="386684" y="0"/>
                </a:lnTo>
                <a:lnTo>
                  <a:pt x="386684" y="4328578"/>
                </a:lnTo>
                <a:lnTo>
                  <a:pt x="5713413" y="4328578"/>
                </a:lnTo>
                <a:lnTo>
                  <a:pt x="5713413" y="4669987"/>
                </a:lnTo>
                <a:lnTo>
                  <a:pt x="0" y="46699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EA9034-22FD-3C2F-6A27-6363896980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153285"/>
            <a:ext cx="4799012" cy="379031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2000"/>
            </a:lvl1pPr>
            <a:lvl2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800"/>
            </a:lvl2pPr>
            <a:lvl3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600"/>
            </a:lvl3pPr>
            <a:lvl4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4pPr>
            <a:lvl5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2AFED-AF5A-A2E9-0D36-388733BB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A42E613-3DCC-07A2-BA9B-74B13F28E59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1/relationships/webextension" Target="../webextensions/webextension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1/relationships/webextension" Target="../webextensions/webextension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AD0CB-B93F-3A6B-E074-21D2E2F1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526ABF06-5491-8319-408F-AC9C03E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160" y="815473"/>
            <a:ext cx="8412480" cy="1960881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latin typeface="Abadi Extra Light" panose="020B0204020104020204" pitchFamily="34" charset="0"/>
              </a:rPr>
              <a:t>Optimizing EV Charging Infrastructure: A Data-Driven Approach for Washington</a:t>
            </a:r>
          </a:p>
        </p:txBody>
      </p:sp>
      <p:pic>
        <p:nvPicPr>
          <p:cNvPr id="11" name="Picture Placeholder 10" descr="A white car in a room&#10;&#10;AI-generated content may be incorrect.">
            <a:extLst>
              <a:ext uri="{FF2B5EF4-FFF2-40B4-BE49-F238E27FC236}">
                <a16:creationId xmlns:a16="http://schemas.microsoft.com/office/drawing/2014/main" id="{114977E2-0240-0EDA-1267-1E0680B87B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186" r="7398" b="21414"/>
          <a:stretch/>
        </p:blipFill>
        <p:spPr>
          <a:xfrm>
            <a:off x="976172" y="2641618"/>
            <a:ext cx="5444948" cy="35105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D6675854-ED62-DC81-7F53-E95E2B29C7D3}"/>
              </a:ext>
            </a:extLst>
          </p:cNvPr>
          <p:cNvSpPr txBox="1">
            <a:spLocks/>
          </p:cNvSpPr>
          <p:nvPr/>
        </p:nvSpPr>
        <p:spPr>
          <a:xfrm>
            <a:off x="7077777" y="3429000"/>
            <a:ext cx="4856480" cy="1960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badi Extra Light" panose="020B0204020104020204" pitchFamily="34" charset="0"/>
              </a:rPr>
              <a:t>Juan Carpio</a:t>
            </a:r>
          </a:p>
          <a:p>
            <a:r>
              <a:rPr lang="en-US" sz="2800" b="1" dirty="0">
                <a:latin typeface="Abadi Extra Light" panose="020B0204020104020204" pitchFamily="34" charset="0"/>
              </a:rPr>
              <a:t>DA13 Cohort</a:t>
            </a:r>
          </a:p>
          <a:p>
            <a:r>
              <a:rPr lang="en-US" sz="2800" b="1" dirty="0">
                <a:latin typeface="Abadi Extra Light" panose="020B0204020104020204" pitchFamily="34" charset="0"/>
              </a:rPr>
              <a:t>Nashville Software School</a:t>
            </a:r>
          </a:p>
          <a:p>
            <a:r>
              <a:rPr lang="en-US" sz="2800" b="1" dirty="0">
                <a:latin typeface="Abadi Extra Light" panose="020B0204020104020204" pitchFamily="34" charset="0"/>
              </a:rPr>
              <a:t>March 2025</a:t>
            </a:r>
          </a:p>
        </p:txBody>
      </p:sp>
    </p:spTree>
    <p:extLst>
      <p:ext uri="{BB962C8B-B14F-4D97-AF65-F5344CB8AC3E}">
        <p14:creationId xmlns:p14="http://schemas.microsoft.com/office/powerpoint/2010/main" val="2996274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2DE68-F815-8A32-91EB-209C6F9AE7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>
                <a:extLst>
                  <a:ext uri="{FF2B5EF4-FFF2-40B4-BE49-F238E27FC236}">
                    <a16:creationId xmlns:a16="http://schemas.microsoft.com/office/drawing/2014/main" id="{EC57D8A0-A860-9AFD-5F60-4E3D868BB1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380548"/>
                  </p:ext>
                </p:extLst>
              </p:nvPr>
            </p:nvGraphicFramePr>
            <p:xfrm>
              <a:off x="419449" y="571499"/>
              <a:ext cx="11358694" cy="564474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>
                <a:extLst>
                  <a:ext uri="{FF2B5EF4-FFF2-40B4-BE49-F238E27FC236}">
                    <a16:creationId xmlns:a16="http://schemas.microsoft.com/office/drawing/2014/main" id="{EC57D8A0-A860-9AFD-5F60-4E3D868BB1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449" y="571499"/>
                <a:ext cx="11358694" cy="56447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9963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75D92-AA46-D086-99B6-67D11337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86" y="601850"/>
            <a:ext cx="10359659" cy="883002"/>
          </a:xfrm>
        </p:spPr>
        <p:txBody>
          <a:bodyPr>
            <a:normAutofit/>
          </a:bodyPr>
          <a:lstStyle/>
          <a:p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badi Extra Light" panose="020B0204020104020204" pitchFamily="34" charset="0"/>
              </a:rPr>
              <a:t>• </a:t>
            </a:r>
            <a:r>
              <a:rPr lang="en-US" sz="2200" b="1" i="0" u="none" strike="noStrike" dirty="0">
                <a:solidFill>
                  <a:srgbClr val="000000"/>
                </a:solidFill>
                <a:effectLst/>
                <a:latin typeface="Abadi Extra Light" panose="020B0204020104020204" pitchFamily="34" charset="0"/>
              </a:rPr>
              <a:t>How does the distribution of EV population and chargers vary across cities in Washington?</a:t>
            </a:r>
            <a:br>
              <a:rPr lang="en-US" sz="2400" noProof="1">
                <a:latin typeface="Abadi Extra Light" panose="020B0204020104020204" pitchFamily="34" charset="0"/>
              </a:rPr>
            </a:br>
            <a:endParaRPr lang="en-US" sz="2400" dirty="0">
              <a:latin typeface="Abadi Extra Light" panose="020B02040201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0867C-56C1-AC1F-7C43-759BFBBE3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>
                <a:extLst>
                  <a:ext uri="{FF2B5EF4-FFF2-40B4-BE49-F238E27FC236}">
                    <a16:creationId xmlns:a16="http://schemas.microsoft.com/office/drawing/2014/main" id="{5AAD9FCD-825A-2621-02AB-C340959BDD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7927987"/>
                  </p:ext>
                </p:extLst>
              </p:nvPr>
            </p:nvGraphicFramePr>
            <p:xfrm>
              <a:off x="419450" y="1157681"/>
              <a:ext cx="11333526" cy="503339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Add-in 2">
                <a:extLst>
                  <a:ext uri="{FF2B5EF4-FFF2-40B4-BE49-F238E27FC236}">
                    <a16:creationId xmlns:a16="http://schemas.microsoft.com/office/drawing/2014/main" id="{5AAD9FCD-825A-2621-02AB-C340959BDD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450" y="1157681"/>
                <a:ext cx="11333526" cy="50333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8544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9CC98A-13B9-DAED-1898-4771587898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7250" y="736748"/>
            <a:ext cx="10508270" cy="350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badi Extra Light" panose="020B0204020104020204" pitchFamily="34" charset="0"/>
              </a:rPr>
              <a:t>• What are the optimal locations for charging stations in Washington based on traffic flow and population density?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8ADE9-D6F5-84F7-8489-6CDEB832E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B06AB020-D950-5104-262E-1E9029F096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5325668"/>
                  </p:ext>
                </p:extLst>
              </p:nvPr>
            </p:nvGraphicFramePr>
            <p:xfrm>
              <a:off x="457200" y="1696720"/>
              <a:ext cx="11297920" cy="449565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B06AB020-D950-5104-262E-1E9029F096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200" y="1696720"/>
                <a:ext cx="11297920" cy="4495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5500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F2D8D-ACDE-D783-2D99-3CCBBB33E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E5374A-D4CC-8E48-8B2C-C8AA998F8492}"/>
              </a:ext>
            </a:extLst>
          </p:cNvPr>
          <p:cNvSpPr txBox="1"/>
          <p:nvPr/>
        </p:nvSpPr>
        <p:spPr>
          <a:xfrm>
            <a:off x="5045940" y="6132612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Growth Rate: Percentual Change of Number of EV models by the “Year Model” 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>
                <a:extLst>
                  <a:ext uri="{FF2B5EF4-FFF2-40B4-BE49-F238E27FC236}">
                    <a16:creationId xmlns:a16="http://schemas.microsoft.com/office/drawing/2014/main" id="{E77AD574-F7EB-BC25-C100-3308468005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668846"/>
                  </p:ext>
                </p:extLst>
              </p:nvPr>
            </p:nvGraphicFramePr>
            <p:xfrm>
              <a:off x="528506" y="571499"/>
              <a:ext cx="11224470" cy="546857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Add-in 2">
                <a:extLst>
                  <a:ext uri="{FF2B5EF4-FFF2-40B4-BE49-F238E27FC236}">
                    <a16:creationId xmlns:a16="http://schemas.microsoft.com/office/drawing/2014/main" id="{E77AD574-F7EB-BC25-C100-3308468005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506" y="571499"/>
                <a:ext cx="11224470" cy="54685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8703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B5244AC-D906-A60B-5023-D0289CF4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169" y="614812"/>
            <a:ext cx="10359659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badi Extra Light" panose="020B0204020104020204" pitchFamily="34" charset="0"/>
              </a:rPr>
              <a:t>• How many charging stations in Washington support fast charging (EV DC Fast Count), and where are they located?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8CC2E-BB8C-CF5A-C460-C662927C0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>
                <a:extLst>
                  <a:ext uri="{FF2B5EF4-FFF2-40B4-BE49-F238E27FC236}">
                    <a16:creationId xmlns:a16="http://schemas.microsoft.com/office/drawing/2014/main" id="{DD8FA737-A79F-C72B-041F-629A3FBD4A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279048"/>
                  </p:ext>
                </p:extLst>
              </p:nvPr>
            </p:nvGraphicFramePr>
            <p:xfrm>
              <a:off x="775809" y="1713053"/>
              <a:ext cx="10208566" cy="47601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Add-in 1">
                <a:extLst>
                  <a:ext uri="{FF2B5EF4-FFF2-40B4-BE49-F238E27FC236}">
                    <a16:creationId xmlns:a16="http://schemas.microsoft.com/office/drawing/2014/main" id="{DD8FA737-A79F-C72B-041F-629A3FBD4A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5809" y="1713053"/>
                <a:ext cx="10208566" cy="47601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2754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A0058-E734-05F1-02FF-ACCFD810F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Abadi Extra Light" panose="020B0204020104020204" pitchFamily="34" charset="0"/>
              </a:rPr>
              <a:t>Comparison Fast Charge Stations Vs. Traffic Volume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54D6DB-5914-25A7-C90F-B88E1EEA6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0" name="Add-in 9">
                <a:extLst>
                  <a:ext uri="{FF2B5EF4-FFF2-40B4-BE49-F238E27FC236}">
                    <a16:creationId xmlns:a16="http://schemas.microsoft.com/office/drawing/2014/main" id="{52BC63A2-D582-2FCC-F7D6-8DBDC101A0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1570316"/>
                  </p:ext>
                </p:extLst>
              </p:nvPr>
            </p:nvGraphicFramePr>
            <p:xfrm>
              <a:off x="805180" y="1934290"/>
              <a:ext cx="5626100" cy="382624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0" name="Add-in 9">
                <a:extLst>
                  <a:ext uri="{FF2B5EF4-FFF2-40B4-BE49-F238E27FC236}">
                    <a16:creationId xmlns:a16="http://schemas.microsoft.com/office/drawing/2014/main" id="{52BC63A2-D582-2FCC-F7D6-8DBDC101A0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5180" y="1934290"/>
                <a:ext cx="5626100" cy="3826245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 descr="A map of a highway&#10;&#10;AI-generated content may be incorrect.">
            <a:extLst>
              <a:ext uri="{FF2B5EF4-FFF2-40B4-BE49-F238E27FC236}">
                <a16:creationId xmlns:a16="http://schemas.microsoft.com/office/drawing/2014/main" id="{92D33A3D-95C4-F9EE-2B75-ADDCD15ED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041" y="2036075"/>
            <a:ext cx="4717779" cy="36412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909898-10F4-375F-A5A5-CE1356C7F224}"/>
              </a:ext>
            </a:extLst>
          </p:cNvPr>
          <p:cNvSpPr txBox="1"/>
          <p:nvPr/>
        </p:nvSpPr>
        <p:spPr>
          <a:xfrm>
            <a:off x="7153155" y="5760535"/>
            <a:ext cx="446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badi Extra Light" panose="020B0204020104020204" pitchFamily="34" charset="0"/>
              </a:rPr>
              <a:t>Annual Average Daily Traffic from Washington Department of Transportation</a:t>
            </a:r>
          </a:p>
        </p:txBody>
      </p:sp>
    </p:spTree>
    <p:extLst>
      <p:ext uri="{BB962C8B-B14F-4D97-AF65-F5344CB8AC3E}">
        <p14:creationId xmlns:p14="http://schemas.microsoft.com/office/powerpoint/2010/main" val="3222975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B27BAD-9602-6B60-C782-2749DB990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7A5500-42DF-EE3F-25DA-64874F2971C3}"/>
              </a:ext>
            </a:extLst>
          </p:cNvPr>
          <p:cNvSpPr txBox="1"/>
          <p:nvPr/>
        </p:nvSpPr>
        <p:spPr>
          <a:xfrm>
            <a:off x="1554673" y="810002"/>
            <a:ext cx="100787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 Extra Light" panose="020B0204020104020204" pitchFamily="34" charset="0"/>
              </a:rPr>
              <a:t>Conclusions</a:t>
            </a:r>
          </a:p>
          <a:p>
            <a:endParaRPr lang="en-US" b="1" dirty="0">
              <a:latin typeface="Abadi Extra Light" panose="020B0204020104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badi Extra Light" panose="020B0204020104020204" pitchFamily="34" charset="0"/>
              </a:rPr>
              <a:t>Uneven Distribution: Urban areas have more stations, while rural and suburban zones face deficits.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badi Extra Light" panose="020B0204020104020204" pitchFamily="34" charset="0"/>
              </a:rPr>
              <a:t>High-Growth Areas Underserved: EV adoption is rising but charging infrastructure lags.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badi Extra Light" panose="020B0204020104020204" pitchFamily="34" charset="0"/>
              </a:rPr>
              <a:t>Fast Charging Gaps: Key travel corridors lack sufficient fast chargers, limiting long-distance travel.</a:t>
            </a:r>
          </a:p>
          <a:p>
            <a:pPr>
              <a:lnSpc>
                <a:spcPct val="150000"/>
              </a:lnSpc>
            </a:pPr>
            <a:endParaRPr lang="en-US" dirty="0">
              <a:latin typeface="Abadi Extra Light" panose="020B0204020104020204" pitchFamily="34" charset="0"/>
            </a:endParaRPr>
          </a:p>
          <a:p>
            <a:endParaRPr lang="en-US" b="1" dirty="0">
              <a:latin typeface="Abadi Extra Light" panose="020B0204020104020204" pitchFamily="34" charset="0"/>
            </a:endParaRPr>
          </a:p>
          <a:p>
            <a:r>
              <a:rPr lang="en-US" sz="2400" b="1" dirty="0">
                <a:latin typeface="Abadi Extra Light" panose="020B0204020104020204" pitchFamily="34" charset="0"/>
              </a:rPr>
              <a:t>Recommendations</a:t>
            </a:r>
          </a:p>
          <a:p>
            <a:endParaRPr lang="en-US" b="1" dirty="0">
              <a:latin typeface="Abadi Extra Light" panose="020B0204020104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badi Extra Light" panose="020B0204020104020204" pitchFamily="34" charset="0"/>
              </a:rPr>
              <a:t>Expand Infrastructure in Underserved Areas (focus on high-growth EV zones).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badi Extra Light" panose="020B0204020104020204" pitchFamily="34" charset="0"/>
              </a:rPr>
              <a:t>Increase Fast Charging Stations along highways and key travel routes.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badi Extra Light" panose="020B0204020104020204" pitchFamily="34" charset="0"/>
              </a:rPr>
              <a:t>Optimize Placement Using Data (traffic flow, EV density, demand forecasting).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badi Extra Light" panose="020B0204020104020204" pitchFamily="34" charset="0"/>
              </a:rPr>
              <a:t>Encourage Public-Private Partnerships to accelerate infrastructure growth.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360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61152-381E-D654-15E9-7C4F0960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163" y="863664"/>
            <a:ext cx="4572000" cy="5486400"/>
          </a:xfrm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03844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1811B1-DA81-F6D8-A501-F99B436F1FBA}"/>
              </a:ext>
            </a:extLst>
          </p:cNvPr>
          <p:cNvSpPr txBox="1">
            <a:spLocks/>
          </p:cNvSpPr>
          <p:nvPr/>
        </p:nvSpPr>
        <p:spPr>
          <a:xfrm>
            <a:off x="4493356" y="2946753"/>
            <a:ext cx="4572000" cy="964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4668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259C358B-25BA-C858-4F73-B1DC69DC7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03870" y="1492622"/>
            <a:ext cx="9984259" cy="260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Extra Light" panose="020B0204020104020204" pitchFamily="34" charset="0"/>
              </a:rPr>
              <a:t>Objective: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Extra Light" panose="020B0204020104020204" pitchFamily="34" charset="0"/>
              </a:rPr>
              <a:t> Design a strategy for efficient EV charging station distribution.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Extra Light" panose="020B0204020104020204" pitchFamily="34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 Extra Light" panose="020B0204020104020204" pitchFamily="34" charset="0"/>
            </a:endParaRPr>
          </a:p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Extra Light" panose="020B0204020104020204" pitchFamily="34" charset="0"/>
              </a:rPr>
              <a:t>Approach: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Extra Light" panose="020B0204020104020204" pitchFamily="34" charset="0"/>
              </a:rPr>
              <a:t> Analyze public data and maps visualization.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Extra Light" panose="020B0204020104020204" pitchFamily="34" charset="0"/>
              </a:rPr>
            </a:b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badi Extra Light" panose="020B0204020104020204" pitchFamily="34" charset="0"/>
              </a:rPr>
              <a:t>Geographic location (latitude/longitude)</a:t>
            </a:r>
            <a:br>
              <a:rPr lang="en-US" sz="1400" b="0" i="0" u="none" strike="noStrike" dirty="0">
                <a:solidFill>
                  <a:srgbClr val="000000"/>
                </a:solidFill>
                <a:effectLst/>
                <a:latin typeface="Abadi Extra Light" panose="020B0204020104020204" pitchFamily="34" charset="0"/>
              </a:rPr>
            </a:b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badi Extra Light" panose="020B0204020104020204" pitchFamily="34" charset="0"/>
              </a:rPr>
              <a:t>Number of registered EVs	</a:t>
            </a:r>
            <a:br>
              <a:rPr lang="en-US" sz="1400" b="0" i="0" u="none" strike="noStrike" dirty="0">
                <a:solidFill>
                  <a:srgbClr val="000000"/>
                </a:solidFill>
                <a:effectLst/>
                <a:latin typeface="Abadi Extra Light" panose="020B0204020104020204" pitchFamily="34" charset="0"/>
              </a:rPr>
            </a:b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badi Extra Light" panose="020B0204020104020204" pitchFamily="34" charset="0"/>
              </a:rPr>
              <a:t>Number of charging stations and chargers</a:t>
            </a:r>
            <a:br>
              <a:rPr lang="en-US" sz="1100" b="0" i="0" u="none" strike="noStrike" dirty="0">
                <a:solidFill>
                  <a:srgbClr val="000000"/>
                </a:solidFill>
                <a:effectLst/>
                <a:latin typeface="Abadi Extra Light" panose="020B0204020104020204" pitchFamily="34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 Extra Light" panose="020B02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Extra Light" panose="020B0204020104020204" pitchFamily="34" charset="0"/>
              </a:rPr>
              <a:t>Challenges: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Extra Light" panose="020B0204020104020204" pitchFamily="34" charset="0"/>
              </a:rPr>
              <a:t> Data integration, effective modeling, and clear visualization. </a:t>
            </a:r>
          </a:p>
        </p:txBody>
      </p:sp>
      <p:pic>
        <p:nvPicPr>
          <p:cNvPr id="10" name="Picture 9" descr="A logo of the united states of america&#10;&#10;AI-generated content may be incorrect.">
            <a:extLst>
              <a:ext uri="{FF2B5EF4-FFF2-40B4-BE49-F238E27FC236}">
                <a16:creationId xmlns:a16="http://schemas.microsoft.com/office/drawing/2014/main" id="{074E2A1A-4F3A-8276-EAC6-315833D02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612" y="4790506"/>
            <a:ext cx="2238375" cy="1419225"/>
          </a:xfrm>
          <a:prstGeom prst="rect">
            <a:avLst/>
          </a:prstGeom>
        </p:spPr>
      </p:pic>
      <p:pic>
        <p:nvPicPr>
          <p:cNvPr id="12" name="Picture 11" descr="A green text on a black background&#10;&#10;AI-generated content may be incorrect.">
            <a:extLst>
              <a:ext uri="{FF2B5EF4-FFF2-40B4-BE49-F238E27FC236}">
                <a16:creationId xmlns:a16="http://schemas.microsoft.com/office/drawing/2014/main" id="{DF7684BF-D626-361F-E8EF-5EC076861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595" y="5222750"/>
            <a:ext cx="3110926" cy="554737"/>
          </a:xfrm>
          <a:prstGeom prst="rect">
            <a:avLst/>
          </a:prstGeom>
        </p:spPr>
      </p:pic>
      <p:pic>
        <p:nvPicPr>
          <p:cNvPr id="15" name="Picture 14" descr="A blue text on a white background&#10;&#10;AI-generated content may be incorrect.">
            <a:extLst>
              <a:ext uri="{FF2B5EF4-FFF2-40B4-BE49-F238E27FC236}">
                <a16:creationId xmlns:a16="http://schemas.microsoft.com/office/drawing/2014/main" id="{C63CAC40-5A73-8007-7327-74CB91111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298" y="5066670"/>
            <a:ext cx="2715004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74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7F616-70CA-CA27-1318-BB34F54CC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F6A0C1-81E3-8E0D-9A84-5112D0CCE5FB}"/>
              </a:ext>
            </a:extLst>
          </p:cNvPr>
          <p:cNvSpPr txBox="1"/>
          <p:nvPr/>
        </p:nvSpPr>
        <p:spPr>
          <a:xfrm>
            <a:off x="749027" y="563635"/>
            <a:ext cx="6575901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badi Extra Light" panose="020B0204020104020204" pitchFamily="34" charset="0"/>
              </a:rPr>
              <a:t>Methodology</a:t>
            </a:r>
          </a:p>
          <a:p>
            <a:endParaRPr lang="en-US" b="1" dirty="0">
              <a:latin typeface="Abadi Extra Light" panose="020B0204020104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Abadi Extra Light" panose="020B0204020104020204" pitchFamily="34" charset="0"/>
              </a:rPr>
              <a:t>Data Collection</a:t>
            </a:r>
            <a:endParaRPr lang="en-US" dirty="0">
              <a:latin typeface="Abadi Extra Light" panose="020B02040201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 Extra Light" panose="020B0204020104020204" pitchFamily="34" charset="0"/>
              </a:rPr>
              <a:t>Public datasets: Washington Department of Transportation, EV registration records, and charging station databases.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 Extra Light" panose="020B0204020104020204" pitchFamily="34" charset="0"/>
              </a:rPr>
              <a:t>Tools: Python for modeling and heat maps (Folium for mapping), Power BI for data visualization and Excel for data cleaning.</a:t>
            </a:r>
          </a:p>
          <a:p>
            <a:pPr lvl="1"/>
            <a:endParaRPr lang="en-US" dirty="0">
              <a:latin typeface="Abadi Extra Light" panose="020B0204020104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Abadi Extra Light" panose="020B0204020104020204" pitchFamily="34" charset="0"/>
              </a:rPr>
              <a:t>Data Cleaning &amp; Preparation</a:t>
            </a:r>
            <a:endParaRPr lang="en-US" dirty="0">
              <a:latin typeface="Abadi Extra Light" panose="020B02040201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 Extra Light" panose="020B0204020104020204" pitchFamily="34" charset="0"/>
              </a:rPr>
              <a:t>Standardizing formats, handling missing values, and filtering relevant data using Excel.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 Extra Light" panose="020B0204020104020204" pitchFamily="34" charset="0"/>
              </a:rPr>
              <a:t>Geographic alignment of charging stations and EV density.</a:t>
            </a:r>
          </a:p>
          <a:p>
            <a:pPr lvl="1"/>
            <a:endParaRPr lang="en-US" dirty="0">
              <a:latin typeface="Abadi Extra Light" panose="020B0204020104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Abadi Extra Light" panose="020B0204020104020204" pitchFamily="34" charset="0"/>
              </a:rPr>
              <a:t>Exploratory Data Analysis (EDA)</a:t>
            </a:r>
            <a:endParaRPr lang="en-US" dirty="0">
              <a:latin typeface="Abadi Extra Light" panose="020B02040201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 Extra Light" panose="020B0204020104020204" pitchFamily="34" charset="0"/>
              </a:rPr>
              <a:t>Identifying correlations between EV population, charging station distribution, and traffic patterns.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 Extra Light" panose="020B0204020104020204" pitchFamily="34" charset="0"/>
              </a:rPr>
              <a:t>Detecting underserved areas through heatmaps and clustering techniques using Folium.</a:t>
            </a:r>
          </a:p>
        </p:txBody>
      </p:sp>
      <p:pic>
        <p:nvPicPr>
          <p:cNvPr id="10" name="Picture 9" descr="A group of electric cars charging at a charging station&#10;&#10;AI-generated content may be incorrect.">
            <a:extLst>
              <a:ext uri="{FF2B5EF4-FFF2-40B4-BE49-F238E27FC236}">
                <a16:creationId xmlns:a16="http://schemas.microsoft.com/office/drawing/2014/main" id="{A89E461D-277E-6C1B-25A6-8F5053B28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157" y="1785485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62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304888D-B78B-26F5-9075-CDA3C673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kern="1200" dirty="0">
                <a:latin typeface="+mj-lt"/>
                <a:ea typeface="+mj-ea"/>
                <a:cs typeface="+mj-cs"/>
              </a:rPr>
            </a:b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03CB35-8ECD-6C9B-878A-2DFA95DB7BDB}"/>
              </a:ext>
            </a:extLst>
          </p:cNvPr>
          <p:cNvSpPr txBox="1"/>
          <p:nvPr/>
        </p:nvSpPr>
        <p:spPr>
          <a:xfrm>
            <a:off x="929641" y="1250875"/>
            <a:ext cx="10515599" cy="6037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</a:pPr>
            <a:r>
              <a:rPr lang="en-US" sz="2000" b="1" dirty="0">
                <a:solidFill>
                  <a:srgbClr val="000000"/>
                </a:solidFill>
                <a:latin typeface="Abadi Extra Light" panose="020B0204020104020204" pitchFamily="34" charset="0"/>
              </a:rPr>
              <a:t>Problem Overview</a:t>
            </a:r>
            <a:br>
              <a:rPr lang="en-US" b="1" dirty="0">
                <a:solidFill>
                  <a:srgbClr val="000000"/>
                </a:solidFill>
                <a:latin typeface="Abadi Extra Light" panose="020B020402010402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Abadi Extra Light" panose="020B0204020104020204" pitchFamily="34" charset="0"/>
              </a:rPr>
              <a:t>The increasing adoption of </a:t>
            </a:r>
            <a:r>
              <a:rPr lang="en-US" b="1" dirty="0">
                <a:solidFill>
                  <a:srgbClr val="000000"/>
                </a:solidFill>
                <a:latin typeface="Abadi Extra Light" panose="020B0204020104020204" pitchFamily="34" charset="0"/>
              </a:rPr>
              <a:t>electric vehicles (EVs)</a:t>
            </a:r>
            <a:r>
              <a:rPr lang="en-US" dirty="0">
                <a:solidFill>
                  <a:srgbClr val="000000"/>
                </a:solidFill>
                <a:latin typeface="Abadi Extra Light" panose="020B0204020104020204" pitchFamily="34" charset="0"/>
              </a:rPr>
              <a:t> in Washington presents both opportunities and challenges for infrastructure planning. While EVs contribute to reducing carbon emissions and reliance on fossil fuels, their widespread adoption is </a:t>
            </a:r>
            <a:r>
              <a:rPr lang="en-US" b="1" dirty="0">
                <a:solidFill>
                  <a:srgbClr val="000000"/>
                </a:solidFill>
                <a:latin typeface="Abadi Extra Light" panose="020B0204020104020204" pitchFamily="34" charset="0"/>
              </a:rPr>
              <a:t>hindered by limitations in charging infrastructure</a:t>
            </a:r>
            <a:r>
              <a:rPr lang="en-US" dirty="0">
                <a:solidFill>
                  <a:srgbClr val="000000"/>
                </a:solidFill>
                <a:latin typeface="Abadi Extra Light" panose="020B0204020104020204" pitchFamily="34" charset="0"/>
              </a:rPr>
              <a:t>.</a:t>
            </a:r>
            <a:br>
              <a:rPr lang="en-US" dirty="0">
                <a:solidFill>
                  <a:srgbClr val="000000"/>
                </a:solidFill>
                <a:latin typeface="Abadi Extra Light" panose="020B0204020104020204" pitchFamily="34" charset="0"/>
              </a:rPr>
            </a:br>
            <a:endParaRPr lang="en-US" dirty="0">
              <a:solidFill>
                <a:srgbClr val="000000"/>
              </a:solidFill>
              <a:latin typeface="Abadi Extra Light" panose="020B0204020104020204" pitchFamily="34" charset="0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badi Extra Light" panose="020B0204020104020204" pitchFamily="34" charset="0"/>
              </a:rPr>
              <a:t>Uneven Distribution of Charging Stations.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badi Extra Light" panose="020B0204020104020204" pitchFamily="34" charset="0"/>
              </a:rPr>
              <a:t>Infrastructure Deficit in High-Growth Areas.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badi Extra Light" panose="020B0204020104020204" pitchFamily="34" charset="0"/>
              </a:rPr>
              <a:t>Challenges in Strategic Station Placement.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badi Extra Light" panose="020B0204020104020204" pitchFamily="34" charset="0"/>
              </a:rPr>
              <a:t>Need for Data-Driven Decision-Making.</a:t>
            </a:r>
            <a:br>
              <a:rPr lang="en-US" dirty="0">
                <a:solidFill>
                  <a:srgbClr val="000000"/>
                </a:solidFill>
                <a:latin typeface="Abadi Extra Light" panose="020B0204020104020204" pitchFamily="34" charset="0"/>
              </a:rPr>
            </a:br>
            <a:endParaRPr lang="en-US" dirty="0">
              <a:solidFill>
                <a:srgbClr val="000000"/>
              </a:solidFill>
              <a:latin typeface="Abadi Extra Light" panose="020B0204020104020204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</a:pPr>
            <a:r>
              <a:rPr lang="en-US" b="1" dirty="0">
                <a:solidFill>
                  <a:srgbClr val="000000"/>
                </a:solidFill>
                <a:latin typeface="Abadi Extra Light" panose="020B0204020104020204" pitchFamily="34" charset="0"/>
              </a:rPr>
              <a:t>Goal</a:t>
            </a:r>
            <a:br>
              <a:rPr lang="en-US" b="1" dirty="0">
                <a:solidFill>
                  <a:srgbClr val="000000"/>
                </a:solidFill>
                <a:latin typeface="Abadi Extra Light" panose="020B0204020104020204" pitchFamily="34" charset="0"/>
              </a:rPr>
            </a:br>
            <a:r>
              <a:rPr lang="en-US" i="0" dirty="0">
                <a:solidFill>
                  <a:srgbClr val="000000"/>
                </a:solidFill>
                <a:effectLst/>
                <a:latin typeface="Abadi Extra Light" panose="020B0204020104020204" pitchFamily="34" charset="0"/>
              </a:rPr>
              <a:t>This analysis aims to provide insights for policymakers, 					           urban planners, and businesses investing in EV infrastructure.</a:t>
            </a:r>
            <a:endParaRPr lang="en-US" dirty="0">
              <a:solidFill>
                <a:srgbClr val="000000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3C6131CD-3693-8BB0-2FE4-2376E9330C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pic>
        <p:nvPicPr>
          <p:cNvPr id="7" name="Picture 6" descr="A map with a map of the area">
            <a:extLst>
              <a:ext uri="{FF2B5EF4-FFF2-40B4-BE49-F238E27FC236}">
                <a16:creationId xmlns:a16="http://schemas.microsoft.com/office/drawing/2014/main" id="{3C61E495-99F2-667D-A5D9-6C338E939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242" y="2605063"/>
            <a:ext cx="4196706" cy="28547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1577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EB6C894D-17C2-267A-7725-1CAE75D2B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309" y="99853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Abadi Extra Light" panose="020B0204020104020204" pitchFamily="34" charset="0"/>
              </a:rPr>
              <a:t> Information 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E3706-012A-26CE-10C4-5F09A61EF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52681251-AE19-E18E-2051-CB59A7D2BA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601041"/>
              </p:ext>
            </p:extLst>
          </p:nvPr>
        </p:nvGraphicFramePr>
        <p:xfrm>
          <a:off x="747529" y="1158239"/>
          <a:ext cx="10641958" cy="4963013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29172">
                  <a:extLst>
                    <a:ext uri="{9D8B030D-6E8A-4147-A177-3AD203B41FA5}">
                      <a16:colId xmlns:a16="http://schemas.microsoft.com/office/drawing/2014/main" val="1445143764"/>
                    </a:ext>
                  </a:extLst>
                </a:gridCol>
                <a:gridCol w="982470">
                  <a:extLst>
                    <a:ext uri="{9D8B030D-6E8A-4147-A177-3AD203B41FA5}">
                      <a16:colId xmlns:a16="http://schemas.microsoft.com/office/drawing/2014/main" val="737036794"/>
                    </a:ext>
                  </a:extLst>
                </a:gridCol>
                <a:gridCol w="1780034">
                  <a:extLst>
                    <a:ext uri="{9D8B030D-6E8A-4147-A177-3AD203B41FA5}">
                      <a16:colId xmlns:a16="http://schemas.microsoft.com/office/drawing/2014/main" val="2215737009"/>
                    </a:ext>
                  </a:extLst>
                </a:gridCol>
                <a:gridCol w="709728">
                  <a:extLst>
                    <a:ext uri="{9D8B030D-6E8A-4147-A177-3AD203B41FA5}">
                      <a16:colId xmlns:a16="http://schemas.microsoft.com/office/drawing/2014/main" val="2725535677"/>
                    </a:ext>
                  </a:extLst>
                </a:gridCol>
                <a:gridCol w="926683">
                  <a:extLst>
                    <a:ext uri="{9D8B030D-6E8A-4147-A177-3AD203B41FA5}">
                      <a16:colId xmlns:a16="http://schemas.microsoft.com/office/drawing/2014/main" val="3538372697"/>
                    </a:ext>
                  </a:extLst>
                </a:gridCol>
                <a:gridCol w="3261519">
                  <a:extLst>
                    <a:ext uri="{9D8B030D-6E8A-4147-A177-3AD203B41FA5}">
                      <a16:colId xmlns:a16="http://schemas.microsoft.com/office/drawing/2014/main" val="1065998128"/>
                    </a:ext>
                  </a:extLst>
                </a:gridCol>
                <a:gridCol w="1852352">
                  <a:extLst>
                    <a:ext uri="{9D8B030D-6E8A-4147-A177-3AD203B41FA5}">
                      <a16:colId xmlns:a16="http://schemas.microsoft.com/office/drawing/2014/main" val="2144670823"/>
                    </a:ext>
                  </a:extLst>
                </a:gridCol>
              </a:tblGrid>
              <a:tr h="7682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Abadi Extra Light" panose="020B0204020104020204" pitchFamily="34" charset="0"/>
                        </a:rPr>
                        <a:t>Charger Type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badi Extra Light" panose="020B0204020104020204" pitchFamily="34" charset="0"/>
                        </a:rPr>
                        <a:t>Current Type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badi Extra Light" panose="020B0204020104020204" pitchFamily="34" charset="0"/>
                        </a:rPr>
                        <a:t>Voltage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badi Extra Light" panose="020B0204020104020204" pitchFamily="34" charset="0"/>
                        </a:rPr>
                        <a:t>Power Output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badi Extra Light" panose="020B0204020104020204" pitchFamily="34" charset="0"/>
                        </a:rPr>
                        <a:t>Charging Time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Abadi Extra Light" panose="020B0204020104020204" pitchFamily="34" charset="0"/>
                        </a:rPr>
                        <a:t>Common Connectors by Region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Abadi Extra Light" panose="020B0204020104020204" pitchFamily="34" charset="0"/>
                        </a:rPr>
                        <a:t>Best Use Case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02953"/>
                  </a:ext>
                </a:extLst>
              </a:tr>
              <a:tr h="1108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Abadi Extra Light" panose="020B0204020104020204" pitchFamily="34" charset="0"/>
                        </a:rPr>
                        <a:t>Level 1 (Slow Charging)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badi Extra Light" panose="020B0204020104020204" pitchFamily="34" charset="0"/>
                        </a:rPr>
                        <a:t>AC (Alternating Current)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badi Extra Light" panose="020B0204020104020204" pitchFamily="34" charset="0"/>
                        </a:rPr>
                        <a:t>120V (North America), 230V (Europe &amp; others)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badi Extra Light" panose="020B0204020104020204" pitchFamily="34" charset="0"/>
                        </a:rPr>
                        <a:t>1 - 1.9 kW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badi Extra Light" panose="020B0204020104020204" pitchFamily="34" charset="0"/>
                        </a:rPr>
                        <a:t>8 - 20 hours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Abadi Extra Light" panose="020B0204020104020204" pitchFamily="34" charset="0"/>
                        </a:rPr>
                        <a:t>North America: J1772 / Europe: Type 2 (</a:t>
                      </a:r>
                      <a:r>
                        <a:rPr lang="en-US" sz="1600" u="none" strike="noStrike" dirty="0" err="1">
                          <a:effectLst/>
                          <a:latin typeface="Abadi Extra Light" panose="020B0204020104020204" pitchFamily="34" charset="0"/>
                        </a:rPr>
                        <a:t>Mennekes</a:t>
                      </a:r>
                      <a:r>
                        <a:rPr lang="en-US" sz="1600" u="none" strike="noStrike" dirty="0">
                          <a:effectLst/>
                          <a:latin typeface="Abadi Extra Light" panose="020B0204020104020204" pitchFamily="34" charset="0"/>
                        </a:rPr>
                        <a:t>) / Asia: Type 1 or Type 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badi Extra Light" panose="020B0204020104020204" pitchFamily="34" charset="0"/>
                        </a:rPr>
                        <a:t>Home charging, overnight charging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1525378"/>
                  </a:ext>
                </a:extLst>
              </a:tr>
              <a:tr h="1108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badi Extra Light" panose="020B0204020104020204" pitchFamily="34" charset="0"/>
                        </a:rPr>
                        <a:t>Level 2 (Medium Charging)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badi Extra Light" panose="020B0204020104020204" pitchFamily="34" charset="0"/>
                        </a:rPr>
                        <a:t>AC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badi Extra Light" panose="020B0204020104020204" pitchFamily="34" charset="0"/>
                        </a:rPr>
                        <a:t>208V-240V (North America), 230V-400V (Europe)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badi Extra Light" panose="020B0204020104020204" pitchFamily="34" charset="0"/>
                        </a:rPr>
                        <a:t>3.3 - 22 kW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badi Extra Light" panose="020B0204020104020204" pitchFamily="34" charset="0"/>
                        </a:rPr>
                        <a:t>4 - 8 hours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Abadi Extra Light" panose="020B0204020104020204" pitchFamily="34" charset="0"/>
                        </a:rPr>
                        <a:t>North America: J1772 / Europe: Type 2 / China: GB/T / Japan: Type 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badi Extra Light" panose="020B0204020104020204" pitchFamily="34" charset="0"/>
                        </a:rPr>
                        <a:t>Home charging, workplace, public slow chargers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147129"/>
                  </a:ext>
                </a:extLst>
              </a:tr>
              <a:tr h="11297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badi Extra Light" panose="020B0204020104020204" pitchFamily="34" charset="0"/>
                        </a:rPr>
                        <a:t>Level 3 (DC Fast Charging)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badi Extra Light" panose="020B0204020104020204" pitchFamily="34" charset="0"/>
                        </a:rPr>
                        <a:t>DC (Direct Current)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badi Extra Light" panose="020B0204020104020204" pitchFamily="34" charset="0"/>
                        </a:rPr>
                        <a:t>400V - 1000V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badi Extra Light" panose="020B0204020104020204" pitchFamily="34" charset="0"/>
                        </a:rPr>
                        <a:t>50 kW - 350 kW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Abadi Extra Light" panose="020B0204020104020204" pitchFamily="34" charset="0"/>
                        </a:rPr>
                        <a:t>20 - 60 minutes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Abadi Extra Light" panose="020B0204020104020204" pitchFamily="34" charset="0"/>
                        </a:rPr>
                        <a:t>North America: CCS1, Tesla (NACS) Supercharger / Europe: CCS2, CHAdeMO / China: GB/T / Japan: CHAdeMO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Abadi Extra Light" panose="020B0204020104020204" pitchFamily="34" charset="0"/>
                        </a:rPr>
                        <a:t>Highway charging, long trips, fleet charging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212427"/>
                  </a:ext>
                </a:extLst>
              </a:tr>
              <a:tr h="8479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badi Extra Light" panose="020B0204020104020204" pitchFamily="34" charset="0"/>
                        </a:rPr>
                        <a:t>Ultra-Fast Charging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badi Extra Light" panose="020B0204020104020204" pitchFamily="34" charset="0"/>
                        </a:rPr>
                        <a:t>DC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badi Extra Light" panose="020B0204020104020204" pitchFamily="34" charset="0"/>
                        </a:rPr>
                        <a:t>800V - 1000V+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badi Extra Light" panose="020B0204020104020204" pitchFamily="34" charset="0"/>
                        </a:rPr>
                        <a:t>350 kW+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Abadi Extra Light" panose="020B0204020104020204" pitchFamily="34" charset="0"/>
                        </a:rPr>
                        <a:t>Less than 20 minutes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Abadi Extra Light" panose="020B0204020104020204" pitchFamily="34" charset="0"/>
                        </a:rPr>
                        <a:t>Tesla Supercharger V3, </a:t>
                      </a:r>
                      <a:r>
                        <a:rPr lang="en-US" sz="1600" u="none" strike="noStrike" dirty="0" err="1">
                          <a:effectLst/>
                          <a:latin typeface="Abadi Extra Light" panose="020B0204020104020204" pitchFamily="34" charset="0"/>
                        </a:rPr>
                        <a:t>Ionity</a:t>
                      </a:r>
                      <a:r>
                        <a:rPr lang="en-US" sz="1600" u="none" strike="noStrike" dirty="0">
                          <a:effectLst/>
                          <a:latin typeface="Abadi Extra Light" panose="020B0204020104020204" pitchFamily="34" charset="0"/>
                        </a:rPr>
                        <a:t> (Europe), Electrify America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Abadi Extra Light" panose="020B0204020104020204" pitchFamily="34" charset="0"/>
                        </a:rPr>
                        <a:t>High-performance EVs, ultra-fast road trip stops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</a:txBody>
                  <a:tcPr marL="2093" marR="2093" marT="20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7821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187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9BA53-521C-2EED-1A26-5170AFB1B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6D4D2-AF86-5EE4-19DB-A1B351A81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62B7B-C86C-8BE5-C2C4-73C7F4CD2CB1}"/>
              </a:ext>
            </a:extLst>
          </p:cNvPr>
          <p:cNvSpPr txBox="1"/>
          <p:nvPr/>
        </p:nvSpPr>
        <p:spPr>
          <a:xfrm>
            <a:off x="914400" y="585841"/>
            <a:ext cx="4363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 Extra Light" panose="020B0204020104020204" pitchFamily="34" charset="0"/>
              </a:rPr>
              <a:t>General Data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6" name="Add-in 5">
                <a:extLst>
                  <a:ext uri="{FF2B5EF4-FFF2-40B4-BE49-F238E27FC236}">
                    <a16:creationId xmlns:a16="http://schemas.microsoft.com/office/drawing/2014/main" id="{0050EB99-967A-795D-53BD-05CE1F5297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5655472"/>
                  </p:ext>
                </p:extLst>
              </p:nvPr>
            </p:nvGraphicFramePr>
            <p:xfrm>
              <a:off x="752354" y="1047506"/>
              <a:ext cx="10671859" cy="50737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6" name="Add-in 5">
                <a:extLst>
                  <a:ext uri="{FF2B5EF4-FFF2-40B4-BE49-F238E27FC236}">
                    <a16:creationId xmlns:a16="http://schemas.microsoft.com/office/drawing/2014/main" id="{0050EB99-967A-795D-53BD-05CE1F5297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2354" y="1047506"/>
                <a:ext cx="10671859" cy="50737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7476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77E79-2C45-B30C-DA4E-95544DC6D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75EBB5-D290-6949-D8EC-BE37C131E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>
                <a:extLst>
                  <a:ext uri="{FF2B5EF4-FFF2-40B4-BE49-F238E27FC236}">
                    <a16:creationId xmlns:a16="http://schemas.microsoft.com/office/drawing/2014/main" id="{606091BA-3704-5524-775D-182425D89C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8864813"/>
                  </p:ext>
                </p:extLst>
              </p:nvPr>
            </p:nvGraphicFramePr>
            <p:xfrm>
              <a:off x="914400" y="1082192"/>
              <a:ext cx="10868526" cy="540418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3" name="Add-in 2">
                <a:extLst>
                  <a:ext uri="{FF2B5EF4-FFF2-40B4-BE49-F238E27FC236}">
                    <a16:creationId xmlns:a16="http://schemas.microsoft.com/office/drawing/2014/main" id="{606091BA-3704-5524-775D-182425D89C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4400" y="1082192"/>
                <a:ext cx="10868526" cy="54041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8968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A951FD-B055-4EE8-B6D9-62EC0F39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89" y="659329"/>
            <a:ext cx="9591040" cy="5029199"/>
          </a:xfrm>
        </p:spPr>
        <p:txBody>
          <a:bodyPr anchor="ctr">
            <a:normAutofit/>
          </a:bodyPr>
          <a:lstStyle/>
          <a:p>
            <a:pPr rtl="0">
              <a:spcBef>
                <a:spcPts val="1800"/>
              </a:spcBef>
              <a:spcAft>
                <a:spcPts val="400"/>
              </a:spcAft>
            </a:pPr>
            <a:r>
              <a:rPr lang="en-US" b="1" i="0" u="none" strike="noStrike" dirty="0">
                <a:effectLst/>
                <a:latin typeface="Abadi Extra Light" panose="020B0204020104020204" pitchFamily="34" charset="0"/>
              </a:rPr>
              <a:t> </a:t>
            </a:r>
            <a:br>
              <a:rPr lang="en-US" b="1" dirty="0">
                <a:effectLst/>
                <a:latin typeface="Abadi Extra Light" panose="020B0204020104020204" pitchFamily="34" charset="0"/>
              </a:rPr>
            </a:br>
            <a:r>
              <a:rPr lang="en-US" b="1" i="0" u="none" strike="noStrike" dirty="0">
                <a:effectLst/>
                <a:latin typeface="Abadi Extra Light" panose="020B0204020104020204" pitchFamily="34" charset="0"/>
              </a:rPr>
              <a:t>What are the key factors for optimizing the distribution of EV charging stations in Washington?</a:t>
            </a:r>
            <a:endParaRPr lang="en-US" b="0" i="0" u="none" strike="noStrike" dirty="0">
              <a:effectLst/>
              <a:latin typeface="Abadi Extra Light" panose="020B0204020104020204" pitchFamily="34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FF70492-6B8E-2F05-37C0-4FF060559E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554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364034-5F15-4B68-638D-779A619AC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14335"/>
            <a:ext cx="10515600" cy="1531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</a:rPr>
              <a:t>•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badi Extra Light" panose="020B0204020104020204" pitchFamily="34" charset="0"/>
              </a:rPr>
              <a:t>Which cities in Washington have the highest concentration of EVs, and how does this correlate with the availability of charging stations?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D58C6-6F47-0261-9611-E968042F5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A map with blue dots">
            <a:extLst>
              <a:ext uri="{FF2B5EF4-FFF2-40B4-BE49-F238E27FC236}">
                <a16:creationId xmlns:a16="http://schemas.microsoft.com/office/drawing/2014/main" id="{7E5FC007-95D7-0E23-2C53-18B9D223B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577" y="1830714"/>
            <a:ext cx="6952796" cy="4167989"/>
          </a:xfrm>
          <a:prstGeom prst="rect">
            <a:avLst/>
          </a:prstGeom>
        </p:spPr>
      </p:pic>
      <p:pic>
        <p:nvPicPr>
          <p:cNvPr id="8" name="Picture 7" descr="A map of a city with blue dots&#10;&#10;AI-generated content may be incorrect.">
            <a:extLst>
              <a:ext uri="{FF2B5EF4-FFF2-40B4-BE49-F238E27FC236}">
                <a16:creationId xmlns:a16="http://schemas.microsoft.com/office/drawing/2014/main" id="{6A16B56F-F23D-1D0D-43E4-B25C4C237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577" y="1830714"/>
            <a:ext cx="6952796" cy="4128431"/>
          </a:xfrm>
          <a:prstGeom prst="rect">
            <a:avLst/>
          </a:prstGeom>
        </p:spPr>
      </p:pic>
      <p:pic>
        <p:nvPicPr>
          <p:cNvPr id="10" name="Picture 9" descr="A map of a city&#10;&#10;AI-generated content may be incorrect.">
            <a:extLst>
              <a:ext uri="{FF2B5EF4-FFF2-40B4-BE49-F238E27FC236}">
                <a16:creationId xmlns:a16="http://schemas.microsoft.com/office/drawing/2014/main" id="{F2EF437A-4E70-4749-AB2E-C6B76A31F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577" y="1830713"/>
            <a:ext cx="6952796" cy="4128432"/>
          </a:xfrm>
          <a:prstGeom prst="rect">
            <a:avLst/>
          </a:prstGeom>
        </p:spPr>
      </p:pic>
      <p:pic>
        <p:nvPicPr>
          <p:cNvPr id="12" name="Picture 11" descr="A map of a city with blue dots&#10;&#10;AI-generated content may be incorrect.">
            <a:extLst>
              <a:ext uri="{FF2B5EF4-FFF2-40B4-BE49-F238E27FC236}">
                <a16:creationId xmlns:a16="http://schemas.microsoft.com/office/drawing/2014/main" id="{6980E2C9-5014-652E-89D1-EA5D68E5B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1577" y="1830712"/>
            <a:ext cx="6952795" cy="416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7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722518_win32_SD_v11" id="{6E195932-91F4-4861-8538-848409B20D97}" vid="{F5C82CE7-F5AC-4E30-975C-FD228ED220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45C4E05E-18C0-4156-8FF0-665E1639BF70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91ZS3PbNhD+KxpectF0QIIkSN9sRZ7p1E3dyOMcOj4sgIXMhCJZkHSjevTfC4BSlKi0JceP0NEJXIDL79sHsAvdejKrqxyW72CB3pF3UpafFqA/jXxv7BWdTDEScIjiOAhiIngYBWhny6rJyqL2jm69BvQcm8usbiG3iozwr6uxB3l+DnP7pCCvcexVqOuygDz7F7vFZqrRLa7GHn6u8lKDVTlroEGr9sYsN88Ggv8LNV8E0WQ3OEPRdNJIxJjGvkwVKhoznorULqu7BQ5Z7xIjV1neGO12yJfTz5U2iG83hJH4PISYsESIhBMqhSBGb7Os7OzEoJuXOhOQew63xrqDeetNyrxduNH0G/msbLXA96jcVNFkzdJoml6OPhx7K8P+XJfGNk44sXNWdl3+M9FoPia9I381/oIuDAJGCDNkBCeISSoAXwzd76XE/F54IiQJ4TRCDCMAyjgB9kzwbKBYR/fgNLOTsihMJJR6dGG+XfeAvjKSGxeHZm0DWbGOCBKGKVNcQBoJShOfxSq8O2jWzI7lDRTCKN6ldTyfa5xDs36cPp9LTttinRrRLlniyNZZMc/XqecSzI0uOgICtAVf8o/GapakeaHUEvXJ0vF8m+lN5gXjHbhPyPG8rNoc9MjRqnfJirItmh2yZLUy7IyIIVEKfEJVKAIZiSSAZG+yK8aZMEGLJE0VExJi6m/j9YW8en8kv52MTqFuTET3kr87F0kqYhoI5bMkVH5KkJGhcTvDG8xH/mh6OZs+hBoCT2OggiQSAz9WaZDCIKkFh1MbHvhev/j/31wGCb7X8sMHf1+2Dx9936m7xU8HgP+ekmsLNBgA0HsMvZ4auap9L/K9R3+V4eQadDOA4/+RB0ZXCKQ84gzDRFAmRZwKxhjsLQQE8YlgSeRL6ZNEKCGjtPdE6bRYJZebBsVY5FSXC6du3UnZmvwuVmOvM7xxzdj7cI0a3Zsmd2S2MeK7sumz5aICndW7T79lhfX02DtD1Rxs9O7BYT0skd9n82un/iwzFugC6RLy1up4c4F1Dm/MOve7Wv3g8p58XQdRqmjECBd+mjJOFZdqoD3JFrTpuqXttTE1/Z4kSYKh3IK+KKt3B8di3fK/W9RLbzdxZ5sJM/5zM3iSqJ5hboiuw/rJY3G8waMyzKVnP/jHi+1VD06bb/oyi9U4rxtvTBZYvz/RxvHrDv76uZzgmADP8W49XwJvGHvC4KrsvdHy8C4+b2uzI6A8Af1qzvSDkqa7/TMvfvzqfm+9dy8Pj/HHoLpyKRvGSUK5iCSXcRCFCnjC7q4ufnRx23c99D014kCuhx7CsSsGiWSpCFVEMKKhzxAFDPg277Be5FV7q59i5yylEp8nSJmSAQ1kgDCc3Pq+fuwVX8U+hnPnzphL6keKhIqGsQ8hCRFfgTsvygbykT0+5xblnru7n8Wh+1h3LhVJlNCEcYJpKALBqM/lK3DpT7evPpirq16sdAveW6DxtR2UbVNXIPAciq6lqDp1Gbp1xmlQSJTrsWs4e+4A3N+8m1rf/P4DOzsGtl4eAAA=&quot;"/>
    <we:property name="creatorSessionId" value="&quot;fa8195c1-2628-4516-9df6-afc0a34b59ef&quot;"/>
    <we:property name="creatorTenantId" value="&quot;101da587-1843-4f52-8b8a-17b069c66d33&quot;"/>
    <we:property name="creatorUserId" value="&quot;10032003C2947693&quot;"/>
    <we:property name="datasetId" value="&quot;d8eb605d-9b4f-4ff0-a472-1ffa64629f41&quot;"/>
    <we:property name="embedUrl" value="&quot;/reportEmbed?reportId=c7aab96d-bc46-4ad9-94c0-b53a2fa9017d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+VYS3PbNhD+KxpecuF0+BTI3GRFnun4WcujHDqeDggsZCQUwYKgG9Xj/94FSMWxYrl2rTaSqxOxWCz222+xC+HW47KpS7o8pQvw3nsHSn1eUP15EHq+V/Wys7Ojk9HF0W+no5MJilVtpKoa7/2tZ6ieg5nJpqWltYDCX698j5blOZ3bkaBlA75Xg25URUv5J3TKOGV0C3e+B1/qUmlqTU4NNWDN3qA6jnHv8KcYd6TMyBuYAjOdNGVDyIchzwWIeEiKnOVWrekUnGePqljTbvuxqgyVFW5jZUGS5EQUjOYpi+MsJEORWLmQpelViuXkS60RHWJe1jYqI35DKwbccxA0NJ3Ht95oPtcwp6YfTh5MjlXZLh6RT1WrGVyAcFOVkWaJe5yrui2pHpwoDhiyOwzXuVYYTDfLVFsZJzxsqz40gR1eqz/GGjCW3AquUNLIal72ob+PwmWHhFFtUajiE8bPosUFSnPQB0sH+IPUq8hH/prfPxosokMRy9IszkgRQJ6wiJE4LPhOEDiZDWxS26QcfBytYxpbpYeQov3l759g7egbFjwOUxEkIk6GIU2CBGAP6LtUhpaD8bWtgbp5Owfxdag7SoXIwiKDmAgexRGPgGZkDyjtpwauGz6Elr5VQp/G3NEZcJKzRKQBpHESEgBGd6NDIrT/QV19WTlNhlkWFyzlBR9GaSJosTtn73skrt2/cbY2YOzoyou0IJBkLCacDXNGCKGb6erv5CwIA0ayNOQ8DDImGE9zRP89mZ0Va2S2ulQj/EOtFs5cf+0H1NxULnyvizBy4Hsfr0GDW4lXaC5XETtV5rHALWqqZbM+OpKVpdT3jkGYZ0e4Gzhf16KL/qIzFbKr9MD62nWlCzm/duaPJUagy5gZLVtr490lNCV9h3rud3W3nvXbLLAb/HuY3/5XaoM4FnFKgoKFeU6KWBRc3FM7xgVzpSVDQD/Y6fAbp0kQ8SSNAPKIBDzIMkj4vdOXqj59di42bfF7C3rprZ/S6WoCv39ZfWwlq6dQItA+rbeei/7KHyGh5J7d8Ow/K0wvPjZr3d+35HXfq5BFlvctFY6f1/xv/i0SHBJalLDZztfE242a4I7XztyMn5MtL+/ZZdtgRQB+QLX9R2F2o4G/Mgw21boXK1z46Zs3qb52L5+f46/x6sodWQKBEDQMYpGwiKcsi2i2K5fBpxEdww2Ug3AwmU0nf//nesfOSud8tJ/OfxgPDmljMKe288BYS9ib0/101rlDZaX3OLwF6LnrKqo1TU0ZnNOq63R1Z1mC00M+acWB9996w9XUvZh7bhMMouw71hML7Dv6qmXh7y+qmhJH0hcAAA==&quot;"/>
    <we:property name="isFiltersActionButtonVisible" value="true"/>
    <we:property name="isFooterCollapsed" value="true"/>
    <we:property name="isVisualContainerHeaderHidden" value="false"/>
    <we:property name="pageDisplayName" value="&quot;General Data&quot;"/>
    <we:property name="pageName" value="&quot;5c6e961d9fef367b9c93&quot;"/>
    <we:property name="pptInsertionSessionID" value="&quot;2AFE9566-03BB-4DDA-9775-5A07382854E3&quot;"/>
    <we:property name="reportEmbeddedTime" value="&quot;2025-02-27T06:17:15.923Z&quot;"/>
    <we:property name="reportName" value="&quot;EV Population and Charging Stations&quot;"/>
    <we:property name="reportState" value="&quot;CONNECTED&quot;"/>
    <we:property name="reportUrl" value="&quot;/groups/me/reports/c7aab96d-bc46-4ad9-94c0-b53a2fa9017d/5c6e961d9fef367b9c93?bookmarkGuid=38e25c39-072e-431a-9000-932aaac7b4b8&amp;bookmarkUsage=1&amp;ctid=101da587-1843-4f52-8b8a-17b069c66d33&amp;fromEntryPoint=export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51539D88-79C7-4A39-AC85-3BBF99AA1AF6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8VW30/bMBD+V5CfoylJ84PyBh1MkzbWrag8TDxc7EsxuHHmOIwO9X/f2Un4UbUMJMTyZJ/P5+/77s7OHROyqRWsTmGJ7IAdaX29BHO9F7GAVZ0tGolRliACjpNwP85CATmt6tpKXTXs4I5ZMAu0c9m0oFwgMv5kURSNwzzLilCIYlxESR5xdhEwUGoKC+dTgmowYDWaRleg5B/sQtCSNS2uA4a3tdIG3EEzCxbdYTfkTnMH7MOIcAC38gZnyG1nLaO8LERRlOk4hSTMSp6H5NZ0Dh7vVhcX2h8/0ZUFWdExzrYfJnHGwzjFYkSumGSl8DGksr1LsTq+rQ1xJiVWtZPsUNxAxVEwT8Fg0yG+Y4eLhcEF2H56/GRxolW73GKf6dZw/IGlX6qstCs643i+d37I1qTS1GjS0Bu/aoHKG0/aqlckddNL/XtikCQk8OH6giyNrBaqV/yB/FlHgINx4HVxRbI5krRBG4HmaOV5fpRmEDwONuD+J45Eikxbq25nuvoKH8dlEsV5KoCHSVog5NzVf5/MCam20EZy0mkzn6+jM9V1q8DseQbNbl5PkxXc44wgzugblSIvkxGHJAqTB5zvUXTPM+C6rexGZpLnCMWjNEpxn8dZEWM2RlFGj4Q/0/UpzbrUORjzofWp5k6MXvoc9jdX0xa/WjQrtlmOs2GBxt+HwXORahdiB+GAdQ1CLRSwGSpqAr/1RSp2E3/C9tQHA4RSohLMnfHt3ZpuN7ptaQ1dwwUuRQTGTQZlYpfe1yp5fokGeyErIQcWnzcwN2+otUcPhcLdW+9Lar3218v7N3/kxHzza2j7rQrXuOXy+edLYQ3iEurNx6J7lSn+1aN395PRbf3yHL5SugufpvVjIGyJ9GfiBrq1TQ0cp1B1hVZ3ASR6P5ITKoGiH/vb5ouka6djPAfV+r50fyxDOdD3F36ruN0/CQAA&quot;"/>
    <we:property name="creatorSessionId" value="&quot;db93ebf5-0938-44bc-94be-227fb4a28d45&quot;"/>
    <we:property name="creatorTenantId" value="&quot;101da587-1843-4f52-8b8a-17b069c66d33&quot;"/>
    <we:property name="creatorUserId" value="&quot;10032003C2947693&quot;"/>
    <we:property name="datasetId" value="&quot;d8eb605d-9b4f-4ff0-a472-1ffa64629f41&quot;"/>
    <we:property name="embedUrl" value="&quot;/reportEmbed?reportId=c7aab96d-bc46-4ad9-94c0-b53a2fa9017d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71W30/bMBD+V5CfqylJk5TyVrpumhg/tqLyMKHpEl+KwY0zx2F0Vf73nZ2Esq5FwBh5ss/nu+++zz5nxbgoCwnLE1ggO2CHSt0sQN/s+azH8tZ2enp0PPp69P1kdDwhsyqMUHnJDlbMgJ6jmYmyAmkjkPHbZY+BlGcwt7MMZIk9VqAuVQ5S/MLGmZaMrrDuMbwrpNJgQ04NGLRhb8md5pTbf9enjJAacYtTTE1jzfxBlvAkyaJhBKEXZ+nAI7eycXDItrrY0C79WOUGRE5prM33/aE3iOPE4zwZJn448FMXQ0jTuiTLyV2hqbpVx8owyEI/GEQcUi+MEoRBajkzy8KujqmSudIiBclcjRrLpqQVGytZLdxo8od9qiqd4lfM3FJuhFlSpDNVVBL03rHiSLTVRNmZVkSoW3VWZ7xSP8caKS1nB17du8fpQxDT18/4IAv7KYS+F65xjvgt5Cnt2QQ5ms81zsG008l/qyBVVW6c8UOVtwKHjxUU9CM/wv00iJMA4yHyzH9A/LkqTmjWSGdhzLqzFFAGrRZOw/a0l1Xyo0K9pA0bhXQLNP7SDR6LVNgQOwrusXOHzavpakxR0il1W5/EYjNxGbZL3+sgZAIlZzbHqeaoD5cuyXuhu2sTbFb57xrvRrdNVq+uLTySiMDYScdMYOV9LpMXV6ixJTLnoqvi0wbm8hW5dughkbh76/2Rqu13Wb/95fctma/ehiazvYvRXwDgBrc0H1t1KfK5bJv9uu828jGjERdglVbJNR1P22Lrrs1T/OsHjfyjVlXxdA2fSd2lO4X7XhjEqRdEmPTprcAwzvjuB+ANW+d21u9lX1+t6AUqpKD5pgTqzVrHi2p0elnrGjRbIP2D2IGqTFlAimeQN32haOIJdH4kEuQceTt2j8NnQfo21MxAVq6N2j8W5pIQW6K97I9ssP8x3W2n7zdQgMn0UgkAAA==&quot;"/>
    <we:property name="isFiltersActionButtonVisible" value="true"/>
    <we:property name="isVisualContainerHeaderHidden" value="false"/>
    <we:property name="pageDisplayName" value="&quot;Popular Models&quot;"/>
    <we:property name="pageName" value="&quot;f17fbdbbf595a406fc70&quot;"/>
    <we:property name="pptInsertionSessionID" value="&quot;2AFE9566-03BB-4DDA-9775-5A07382854E3&quot;"/>
    <we:property name="reportEmbeddedTime" value="&quot;2025-02-26T03:51:53.763Z&quot;"/>
    <we:property name="reportName" value="&quot;EV Population and Charging Stations&quot;"/>
    <we:property name="reportState" value="&quot;CONNECTED&quot;"/>
    <we:property name="reportUrl" value="&quot;/groups/me/reports/c7aab96d-bc46-4ad9-94c0-b53a2fa9017d/f17fbdbbf595a406fc70?bookmarkGuid=071d780c-4532-409d-8738-75792e91815f&amp;bookmarkUsage=1&amp;ctid=101da587-1843-4f52-8b8a-17b069c66d33&amp;fromEntryPoint=export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4BF140E8-655D-422A-B5FD-0138F689EC1D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A0896915-39E8-4B20-8D58-09F6C59F8373&quot;"/>
    <we:property name="embedUrl" value="&quot;/reportEmbed?reportId=c7aab96d-bc46-4ad9-94c0-b53a2fa9017d&amp;config=eyJjbHVzdGVyVXJsIjoiaHR0cHM6Ly9XQUJJLVVTLUVBU1QtQS1QUklNQVJZLXJlZGlyZWN0LmFuYWx5c2lzLndpbmRvd3MubmV0IiwiZW1iZWRGZWF0dXJlcyI6eyJ1c2FnZU1ldHJpY3NWTmV4dCI6dHJ1ZX19&amp;disableSensitivityBanner=true&quot;"/>
    <we:property name="bookmark" value="&quot;H4sIAAAAAAAAA91YW2/TMBT+K1NeeImQnbRpujfWDQmB0MTQeJj6cGyfZGZpHDnORpn63zl2sktZW8Z98NT45Nj+vnNPryOl26aC5VtYYLQfHRhzsQB7scejOKp7WQ4yKdhkBEpmY5YVEnJJb03jtKnbaP86cmBLdKe67aDyB5HwbB5HUFXHUPpVAVWLcdSgbU0Nlf6MvTK9crbDVRzhp6YyFvyRJw4c+mMvSZ3WBIE/T+lGkE5f4glK10tHWZamKinGbCI4qhGkeUFqba8QkG1U8UeH62emdqBruibo5kkhRikTRZrKHDjPxNTLC125QUUsjz41ltgR52XjjfNCXUItUUWBgsW2R3wdvShLiyW4YXm09nJmqm6xQX5iOivxHQaMR7XTbkl3SPrZk2bRgNVkv2hF9jq2hqwZXh+d7s1MV7sgf9nVg3lSvzw3VzOLZE8V7bNV/JRgz84panRd7nl/B3+t4x/twj8jUWmsllA9oPBrUXqth0jmJGkJfDUE8l1Mve8BVhRWRExeoOrxzMxCGM/Z+dwRHylIfUjROcYqtAfLEFWH2t6EdxJ/hf8pRNRqfpOGpP7xXqINDulZ/A4PzFdenvI84woynE7ZhElgnMkfz9HfZ7TvjJa20hLtWmBEC6Si6h9KpArlNxGjpr9PY3vHev3p9KZoUvy8tGYRtg3V3ZftrXTiqAfDvI8/nKPFwZe10u7WYLfqa6vXulbhxjdYuEdbtl8EXLts+U6X5+HQN9r1hiCWUHV+ZzJm7JC0Vn2AeOgKHGywVd2RQbWknLThMAxBsvvQOFoYhd/QfnaA7gqxfnYLY0uKhA3tr0+Qe8bqk4TzXKoshyQBDizPVFHAv9DIbmvtXclJfiCZJFj19GvsZrJ9+IynhZR5MZ5KFJmYcJHn+b/gwC19g/23TtxOeKgDfKSmKGWWZJlQo4KL8U+0q6czm/2/Hn0E8961E0nfCkoJJhLG+XQMTOzI0eFTKqV0zhLGhEjUtEipNlP/izcPtX+opb817qHpXn1lzu/oWtub+s0gF991wrONHbXuqsorzoeG+ucHfP6TI9uWGeQx08Qh7VDm6u+NE/fm7TBNbOJnOtc2IPEYatzAk/hBrbwhd3IN/wrcG96+ABv5cbaNEAAA&quot;"/>
    <we:property name="datasetId" value="&quot;d8eb605d-9b4f-4ff0-a472-1ffa64629f41&quot;"/>
    <we:property name="pageName" value="&quot;46633d2f507b1ed4a38f&quot;"/>
    <we:property name="reportUrl" value="&quot;/links/wFQlHdN6LZ?ctid=101da587-1843-4f52-8b8a-17b069c66d33&amp;bookmarkGuid=8464b9d5-d985-4073-87ff-a96f227dad36&quot;"/>
    <we:property name="reportName" value="&quot;EV Population and Charging Stations&quot;"/>
    <we:property name="reportState" value="&quot;CONNECTED&quot;"/>
    <we:property name="pageDisplayName" value="&quot;city comparison&quot;"/>
    <we:property name="backgroundColor" value="&quot;#FFFFFF&quot;"/>
    <we:property name="initialStateBookmark" value="&quot;H4sIAAAAAAAAA91YW0/bMBT+K8gve4kmJ2lDyhuUTprYGIKJPUzV5MtJ8EjtyHFgHep/37ETLh1tgV3ZnlqfHNvn+841uSJSNXXF5odsBmSH7BlzPmP2fCsmEdG97N27g7e7xwefDnffTlBsaqeMbsjOFXHMluBOVdOyyp+Awo/TiLCqOmKlXxWsaiAiNdjGaFapr9Ap4yNnW1hEBL7UlbHMH3nimAN/7AWq4xrvjl+meCMTTl3ACQjXSQdZlqYyKYZ0m8cgByzNC1RrOoVg2UoVf3S4fmy0Y0rjNUE3Two+SCkv0lTkLI4zPvLyQlWuV+HzyZfaIjrEPK89K7vygmkBkgQIFprO4iuyW5YWSub65WTp4dhU7WyF/MS0VsAxBBsn2ik3xzsE/mwJM6uZVcgfWSBfR9Ygm+Hx5HRrbFrtgvxVq3t6Ur88M5djC8inJDt0ET0ns8dnGDVKl1ve38Ffy/YPNtk/RlFprBKsugfh11rpte5bMkVJg8ZXfSDfxtT7zsAKwwqBiXOQnT1jM+PGY3Y+d/hnDFIfUniOsRLs3jxE1b6y1+GdRN/Z/xwiajG9TkNU/3wn0XqHdCh+hwemCy9P4zyLJctgNKLbVDAaU/HjOfr7SHtitDSVEmCXAoPMAIuq/1MCVii/CRHV3X0KmlvUy/9Or4smxs8ra2ZhW1/WBd6wFk5EOmOo9/GHM7DQ+1JL5W4Iu1FfWh0oLcONb6Bwj2a2WwS7NnF5rMqzcOgb5ToiECWrWr8zHVK6j1qLLkC86ZI5toIr3SKhSmBO2nAYhCDZfGhEZkbCA9ov9sBdAugXN2asSZGwofn1CXKHrC5J4jgXMstZkrCY0TyTRcH+hUZ2U2tvS07yA8kkmJXPv8auBtuFz3BUCJEXw5EAnvHtmOd5/i84cE3foP+tE9cD7utAPJAjECJLsozLQRHz4U+0q+czm/2/Hn0E8s612wLfFaTklCc0jkdDRvmGHO3foVJM5yyhlPNEjooUazP2v2j1UPuHWvqhcfepe/0dnU/oWuub+vUgF912wo8rO6puq8orTvuG+ucH/PgnR7Y1M8hjpol93CHN5d8bJ+7M22GaWIXPtK6pmYAjpmEFTsTHtPREbsQavgp0cxZSq3j1EDn+W8GdYe8buqsUWbYQAAA=&quot;"/>
    <we:property name="isFiltersActionButtonVisible" value="true"/>
    <we:property name="isVisualContainerHeaderHidden" value="false"/>
    <we:property name="reportEmbeddedTime" value="&quot;2025-03-06T04:30:20.186Z&quot;"/>
    <we:property name="creatorTenantId" value="&quot;101da587-1843-4f52-8b8a-17b069c66d33&quot;"/>
    <we:property name="creatorUserId" value="&quot;10032003C2947693&quot;"/>
    <we:property name="creatorSessionId" value="&quot;2d20747a-1d97-45e7-8685-8d3fe5cf043c&quot;"/>
    <we:property name="artifactViewState" value="&quot;live&quot;"/>
  </we:properties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CCFAA340-E928-4049-974D-973E52CC986E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A0896915-39E8-4B20-8D58-09F6C59F8373&quot;"/>
    <we:property name="embedUrl" value="&quot;/reportEmbed?reportId=c7aab96d-bc46-4ad9-94c0-b53a2fa9017d&amp;config=eyJjbHVzdGVyVXJsIjoiaHR0cHM6Ly9XQUJJLVVTLUVBU1QtQS1QUklNQVJZLXJlZGlyZWN0LmFuYWx5c2lzLndpbmRvd3MubmV0IiwiZW1iZWRGZWF0dXJlcyI6eyJ1c2FnZU1ldHJpY3NWTmV4dCI6dHJ1ZX19&amp;disableSensitivityBanner=true&quot;"/>
    <we:property name="bookmark" value="&quot;H4sIAAAAAAAAA+VWwU7cMBD9lZXPURUnSxJzg3R7qioEiEu1h4k9CQFvHDkOZbvaf+843gVKS7kUiW1PGT9PZubNG1veMNUOvYb1F1ghO2anxtyuwN7OOItYFzApKuQ8EVU+VyoXCnJE2jW9a003sOMNc2AbdFftMIL2gQj8uowYaH0GjV/VoAeMWI92MB3o9jsGZ9pydsRtxPC+18aCD3nhwKEPe0futKYS+IeUMoJ07R1eoHQBFUWcy7ngVRYXSSJlzouM3IbgMFX2Wxcfekpfms5B21EajyFmRZUV6VGGSVEIslTq8brVbudSrRf3vSV2m31zRBWnQs2TtEqPQCmR5wKoBrfu/W5JTBpjWwmaTRwtDoHShpVGj6vJWvyEX5jRSjzHetrqXOvWPtK177GdnfsWzar1THp8S507s4b6Gpz22LX5Vlqk5Iodx9voodpYIM+SPKdCs6yIEzjKn1R7ou6gk/TP81JPmsZiA263XLw1j8XVjMzZznfa/TR2O9njXwkuCRnartG7sXpU+DIw0yRyqceBdEQVCi7NqjI+g/OzXN3Q0HiJKZKxCu3pelL5Y2v345ZEzwi+t65sl/sjQj/dPDkEuykMjN5u7JZbj8uqSGSWp4JjMZepgBrql0/RO5y80oyd+wszJ8GqAxqtF2h7VSM257USKhEp0HWqeIpzXh2OqJfGgd6fm+E/k/Y18kHgjEMsVFXnUtSJjDlyVRyOwH+8Gfk/LvBr5Kd72aOPbNgKydcbZnRDDxLPoMOJWR8CtxieRPc9dMo3bbKt/35uaSJCz65Aj75d0/OOTWmmZD8Ab6L7FFYKAAA=&quot;"/>
    <we:property name="datasetId" value="&quot;d8eb605d-9b4f-4ff0-a472-1ffa64629f41&quot;"/>
    <we:property name="pageName" value="&quot;9807c491b60822cc7186&quot;"/>
    <we:property name="reportUrl" value="&quot;/links/wFQlHdN6LZ?ctid=101da587-1843-4f52-8b8a-17b069c66d33&amp;bookmarkGuid=aace0604-0e3a-4eed-87f8-3caa134d5f56&quot;"/>
    <we:property name="reportName" value="&quot;EV Population and Charging Stations&quot;"/>
    <we:property name="reportState" value="&quot;CONNECTED&quot;"/>
    <we:property name="pageDisplayName" value="&quot;charger ratio&quot;"/>
    <we:property name="backgroundColor" value="&quot;#FFFFFF&quot;"/>
    <we:property name="initialStateBookmark" value="&quot;H4sIAAAAAAAAA+VWS0/cMBD+KyufV1UeSx7clnR7oTwEiAtaVRN7EgzeOHIcyna1/71jJ1soLeVSJGhPmXwez8w339jyhgnZtQrWx7BCts8OtL5dgbmdhGzKmhE7OTk8mp8dfjmeHy0I1q2VuunY/oZZMDXaS9n1oFwEAq+WUwZKnULt/ipQHU5Zi6bTDSj5DQdnWrKmx+2U4X2rtAEX8tyCRRf2jtzpn3KHH2LKCNzKOzxHbgc0z4KUz/KwTIIsijhPwywht25w8JX91sWF9ukL3ViQDaVxGGKSlUkW7yUYZVlOlogdXkllR5dyvbhvDbHb7LqSl0Gci1kUl/EeCJGnaQ5Ug123brUgJrU2koNinqPBbqC0YYVW/cpbi5/wc90bjmdY+aXGSrt2ka5dj83kzLVoUq4n3OFb6typ0dTXwWmHXeuvhUFKLth+sJ3+qDbIMUyiNKVCkyQLIthLH1U7F3fQcNrztNR5XRuswY6/i9fmsbickDkZff3qp74ZZQ9+JbgkpJNNrcaxelD4YmCmSORC9R3piGIouNCrUrsM1s1yeUND4ySmSNoINAdrr/JHaXbjFk2fEHxrXdkud0eENt08OgTjFA6MXm/slluH8zKLeJLGeYjZjMc5VFA9f4re4OQVum/sX5g5Dka8o9F6hrZTdcpmYSVyEeUx0HUqwhhnYfl+RL3QFtTu3HT/mbQvkR8ETkIIclFWKc+riAchhiJ7PwL/8WYM/3GBXyLv72WHPrBhKyRfZ+jedi1wPIUGPbN2CCxxeBLdt9AI1zRvG/f9LGkihp5dgupdu/zzjvkk1EZZKnxhg3v0MV+WL+47KV2j1n8KAAA=&quot;"/>
    <we:property name="isFooterCollapsed" value="true"/>
    <we:property name="isFiltersActionButtonVisible" value="true"/>
    <we:property name="isVisualContainerHeaderHidden" value="false"/>
    <we:property name="reportEmbeddedTime" value="&quot;2025-03-06T05:11:18.343Z&quot;"/>
    <we:property name="creatorTenantId" value="&quot;101da587-1843-4f52-8b8a-17b069c66d33&quot;"/>
    <we:property name="creatorUserId" value="&quot;10032003C2947693&quot;"/>
    <we:property name="creatorSessionId" value="&quot;4d335e15-f189-4265-b676-41615614850a&quot;"/>
    <we:property name="artifactViewState" value="&quot;live&quot;"/>
  </we:properties>
  <we:bindings/>
  <we:snapshot xmlns:r="http://schemas.openxmlformats.org/officeDocument/2006/relationships"/>
</we:webextension>
</file>

<file path=ppt/webextensions/webextension5.xml><?xml version="1.0" encoding="utf-8"?>
<we:webextension xmlns:we="http://schemas.microsoft.com/office/webextensions/webextension/2010/11" id="{BF5935D6-FEA2-451B-B395-0E9A38ECC26B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81VTW/bMAz9K4XOxmDXiZP01mbpZcVQtEN2GIKCtmlHrWIZkpwlC/LfR0oOmnYptsMK1CdJpJ4ev553opS2VbD9CisUF+JK66cVmKezRESiCWeYV8NyDDg8z8aYJ3mW5jFZdeukbqy42AkHpkY3l7YDxUB0+IOuDc6TyWiUDNOsQIiHcYpiEQlQ6hZq9qlAWYxEi8bqBpT8hQGCTM50uI8EblqlDfBD9w4c8mNrcqc9EUs+pcQDCifXeI+FC6ejdJxNkhTzYgCQVNmgHCG52eDg+Z50ofNKKkfovMy3s01rKI7dIQ3xJEuLIi4BJ5iNkjIfQ0m4btuy9bJcQ1MgnwQUBpkfqJ5H4trolYfrM82es8ZJt+UNVrKQ7gwMgiXDNw8a7yld35do0F+c6qaUIUjerFow0r7efZFNKS6SSNxg5YJJdSvvxAGhtT3Ave5MgXdYPW88qz2l/dZoKopnNps/0PKBs88X2Xon66WHvpEUJygfKaiO76fJ+Iac6FuE8h29+E9M3kjJ31kt9c8puTrk8P3ra99MlDUHsunLerIp36x8X9spodbayIJifcegpuzzOpR4H+1O9NhLEpd1bbCGQ2/M3o3hkgZdNvUh8cHhumv62Ys/NPsTTfNMffAnde4hS9GqXpa8+PhVGE+hqK2mqrPUOVgGojSIueY0OVbI/JFEh5uKkLQp0VxtfV99luYgV6QMsw+ZDdaeIK106fFIPPtp2Paa9L/bf+HVY3+cPbFC+r/wQnfOtlDgLTRBE9twX2KY7k0LTcnV82vzhkj5/85Bpej7DeqxmlQFBwAA&quot;"/>
    <we:property name="creatorSessionId" value="&quot;ddd62671-f78d-4c85-8e9f-552e05ed7708&quot;"/>
    <we:property name="creatorTenantId" value="&quot;101da587-1843-4f52-8b8a-17b069c66d33&quot;"/>
    <we:property name="creatorUserId" value="&quot;10032003C2947693&quot;"/>
    <we:property name="datasetId" value="&quot;d8eb605d-9b4f-4ff0-a472-1ffa64629f41&quot;"/>
    <we:property name="embedUrl" value="&quot;/reportEmbed?reportId=c7aab96d-bc46-4ad9-94c0-b53a2fa9017d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81VTW/iMBD9K5XP0SppKJTeKEsv0A/RVXtYITRJhuDWxJHtsLCI/74zdlC73Xa7h63UnDz2zPObD7/sRCFtrWB7BSsUZ+Jc68cVmMejRESiaveur8eXg+l4fjW4HNG2rp3UlRVnO+HAlOjupG1AMQJtfp9FApS6gZKtBSiLkajRWF2Bkj8xONORMw3uI4GbWmkDDHnrwCHDrsmdbLo7+ZLSjZA7ucZbzF3Y7aWn3X6SYpZ3AJJFt1P0kNxscPDMXnWh/YVUjtB5mW1Hm9oQ490h07jfTfM8LgD72O0lRXYKBeG6bc2ng2INVY68E1AY5O5A9TgSF0avPFxbTPYcVU66LRu4kLl0R2AQLB1886Dxnsp1v0SDPnCoq0KGJNlY1WCkfWmNZVWIsyQSE1y4cKSalXfihNDaFuBWNybHKS6eDM9qT2W/MZqa4pmN7ua0nHP1OZBPp7JceuiJpDxB+UxBNRyfJqcTcqJvFtr37MZ/YvJGSd5ntdQ/huTqkNP3t6/9MFHVHMiqbStmneOk3+slJ2k3R4hP4vQvnW97OyTUUhuZU64fmNSQfV6mEu+j3Ssz9juJQVkaLOEwG6MPY7ikJy2r8lD44HDRVO3biz81+1eG5ol650/qPEOWslWtLHnx8avwPIWisRqqxtLkYBGI0kPMNJfJsRZmDyQ6PFSEpE2B5nzr5+qrNAe5ImUYfcpqsPYEaaWgh2fi2b6GbatJ/3v8Z1499s+rJ1ZIfxJe6MbZGnK8gSpoYh3iJYbXvamhKrh7fm3eECn/3xH+EuqnzBS+E8B/o4Oq0fcL9oJWjRgHAAA=&quot;"/>
    <we:property name="isFiltersActionButtonVisible" value="true"/>
    <we:property name="isVisualContainerHeaderHidden" value="false"/>
    <we:property name="pageDisplayName" value="&quot;deficit areas&quot;"/>
    <we:property name="pageName" value="&quot;7386913ebc4aa1f64d7e&quot;"/>
    <we:property name="pptInsertionSessionID" value="&quot;2AFE9566-03BB-4DDA-9775-5A07382854E3&quot;"/>
    <we:property name="reportEmbeddedTime" value="&quot;2025-02-26T04:52:30.953Z&quot;"/>
    <we:property name="reportName" value="&quot;EV Population and Charging Stations&quot;"/>
    <we:property name="reportState" value="&quot;CONNECTED&quot;"/>
    <we:property name="reportUrl" value="&quot;/groups/me/reports/c7aab96d-bc46-4ad9-94c0-b53a2fa9017d/7386913ebc4aa1f64d7e?bookmarkGuid=e41b67db-a1fb-4a35-992d-3badc6d344b3&amp;bookmarkUsage=1&amp;ctid=101da587-1843-4f52-8b8a-17b069c66d33&amp;fromEntryPoint=export&quot;"/>
  </we:properties>
  <we:bindings/>
  <we:snapshot xmlns:r="http://schemas.openxmlformats.org/officeDocument/2006/relationships"/>
</we:webextension>
</file>

<file path=ppt/webextensions/webextension6.xml><?xml version="1.0" encoding="utf-8"?>
<we:webextension xmlns:we="http://schemas.microsoft.com/office/webextensions/webextension/2010/11" id="{DF85DC79-E046-4ED2-ACDC-1217F70CEDA3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A0896915-39E8-4B20-8D58-09F6C59F8373&quot;"/>
    <we:property name="embedUrl" value="&quot;/reportEmbed?reportId=c7aab96d-bc46-4ad9-94c0-b53a2fa9017d&amp;config=eyJjbHVzdGVyVXJsIjoiaHR0cHM6Ly9XQUJJLVVTLUVBU1QtQS1QUklNQVJZLXJlZGlyZWN0LmFuYWx5c2lzLndpbmRvd3MubmV0IiwiZW1iZWRGZWF0dXJlcyI6eyJ1c2FnZU1ldHJpY3NWTmV4dCI6dHJ1ZX19&amp;disableSensitivityBanner=true&quot;"/>
    <we:property name="bookmark" value="&quot;H4sIAAAAAAAAA9VV3U/bMBD/Vyo/R1OatrTlDboxTZoYo6h7mPpwiS+pwY0zxylkVf733TnJYAjGYGjS/OT78H387sN7IVVZaKhPYYviUBwbc7UFezUYikDkLe9gFsvpRMo4iqcQh3MYTRKSmsIpk5ficC8c2AzdSpUVaDZEzK/rQIDWZ5AxlYIuMRAF2tLkoNV3bJVJ5GyFTSDwptDGAptcOnDIZnekTjSFMHwzIo+QOLXDJSau4w6HMMM0GUXTKJmHGKehJLWyVfCRPajCpr37hckdqJzcMG+cTiYwS+RwOqYM03gmDybMT5V2nUpcv7spLGW378GJwmg8Gx4kySSaR+EsDqcRQ+fqgqUXpjglqrXABlZ9SlEgTqzZelMd9mUVf6vQ1vSAvWDZau7FshfQ/XN/+Z2lDZvInXI1EyrbDDJrrt1moM31INlwtUjjwscYNlSpJWoCzZtYGF1tvdt7QZjKJniO6S3hPTVUvDNrqLTe24KdEquLJFWopWAXn6xEe1x7H2+V7YsY3U/2KMssZuA68lfhXwb3vkXhnPuLRSdV3oURNg0HSfWikJjo4Yma4OWwftmgxQ7VXKo+pw/3MihfD3ifBMQaH3/5s80aPut29p6L8VMwPBxcIDbmemGR8JcMEUHbDcqR3EGeII8vvnI7PDPUx3tk/H8ksGCuyrMB71HfXU+mwU1Q0hPdreXbDdk2swDSZbuO9358ScPL65BemX821a9ZRp6S9jOhF5d3vosFqWfG1n8+kC8bhLWfveYumGKLrE8XU7mygATPIG+XR9G+V+j1qL0glyi7u/9WPir6X9q6rUBXfvPyl9vPOJ0f6EL0SOoHAAA=&quot;"/>
    <we:property name="datasetId" value="&quot;d8eb605d-9b4f-4ff0-a472-1ffa64629f41&quot;"/>
    <we:property name="pageName" value="&quot;111a8efc3272c90ebf0d&quot;"/>
    <we:property name="reportUrl" value="&quot;/links/wFQlHdN6LZ?ctid=101da587-1843-4f52-8b8a-17b069c66d33&amp;bookmarkGuid=10ee8d7d-80d7-4381-b4b2-16824701dac2&quot;"/>
    <we:property name="reportName" value="&quot;EV Population and Charging Stations&quot;"/>
    <we:property name="reportState" value="&quot;CONNECTED&quot;"/>
    <we:property name="pageDisplayName" value="&quot;high growth low charger&quot;"/>
    <we:property name="backgroundColor" value="&quot;#FFFFFF&quot;"/>
    <we:property name="initialStateBookmark" value="&quot;H4sIAAAAAAAAA9VV3W/aMBD/V5CfoykEKLRvNGunqSuwUrGHCU1OcgluTZw5DjRD+d935yRrh/qxdmjS/OQ73+fvPrxjkcgzycsJXwM7YadK3a65vu10mcPShjedXlyOry6+TcaXZ8hWmREqzdnJjhmuEzALkRdckgVkfl06jEs54wlRMZc5OCwDnauUS/EDamF8MrqAymFwl0mlOZmcG26AzG5QHGn03X3XQ488NGIDcwhNw+12+QjisOcNvfDYhSB2IxTLawEb2aMiZNq691VquEjRDfH68WDAR2HUHfZ7gzAORtHRgPixkKYRCcqzu0xjdrsWFc/1+qPuURgOvGPPHQXu0CPMTJnR67XKJkjVFsjAok3Jc9i5VmtrqgE9L4LvBegSFcgL5LXkjs3bB7x/bi/PWVqRidQIUxIhklUn0WprVh2ptp1wRdVCiWsbo1thpeYgETRrwleyWFu3e0GoQodwBfE9YT1VWLyZVlha680np8hqIokFyIiRi6mOQJ+W1sd7odsievvJjpNEQ8JNQ/7++JfBfahRuKL+oqfzIm3CcKuKgsR6YUhEtPB4lfN2WL+sQEODahqJNqePexnkhwPeJsEDCU9r/mqzis6ynr3XYvwSDI8H57CV2voaEP+IIEJom0EZRxuehkDjCwduh1eG+nSP9P+PBHziijTp0B613fViGtQEOarIZi3fb8i6mRlHWbJraO8HNzi8tA5RS/2zqT5kGWlK6s8ENW4efBc+iidKl38+kG8bhKWdveohmGwNJI8XVZg84yHMeFovj6zWF2DlsL14GkHU3O238kng/1LXbcFlYTcvfbnMOsFSimYlPKNAH3G7E/D8BHuwwK8TCAAA&quot;"/>
    <we:property name="isFooterCollapsed" value="true"/>
    <we:property name="isFiltersActionButtonVisible" value="true"/>
    <we:property name="isVisualContainerHeaderHidden" value="false"/>
    <we:property name="reportEmbeddedTime" value="&quot;2025-03-06T04:31:17.528Z&quot;"/>
    <we:property name="creatorTenantId" value="&quot;101da587-1843-4f52-8b8a-17b069c66d33&quot;"/>
    <we:property name="creatorUserId" value="&quot;10032003C2947693&quot;"/>
    <we:property name="creatorSessionId" value="&quot;def2aa26-b539-4f3b-9db0-1c66e2ae6a06&quot;"/>
    <we:property name="artifactViewState" value="&quot;live&quot;"/>
  </we:properties>
  <we:bindings/>
  <we:snapshot xmlns:r="http://schemas.openxmlformats.org/officeDocument/2006/relationships"/>
</we:webextension>
</file>

<file path=ppt/webextensions/webextension7.xml><?xml version="1.0" encoding="utf-8"?>
<we:webextension xmlns:we="http://schemas.microsoft.com/office/webextensions/webextension/2010/11" id="{4D96E190-AD5A-4008-A3DD-EA80EBD1547D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9VUwWrjMBD9laCzWWo7rpvc2pDCQllCs/SwSw5jeeKqlSUhydl4Q/59R5KXbaHQXnpYH2Tp6fHmzWikE2uFMxLGb9AjW7IbrZ97sM+znGVMJexizgvkRVPv6wqxyKHCgna18UIrx5Yn5sF26B+EG0AGIQJ/srys5sWirsriis8XeVs3VcV2GQMpN9AFzh6kw4wZtE4rkOI3Jgna8nbAc8bwaKS2EAJtPXgMwQ5EpzUZy7+U5AO4FwfcIvcJvWrKuikXZdW0cEljXSISzSVC9PsmJUjH8CutPAhFYQL2ZhqE74X0E6UZ10djKWeqxGhCya7bAyiOLYspWHTJ8YmttBz6OFu/wrd6sBzvcR+3lBd+JJlbcH7GH0N1Z85D8n+mumyspqpFzo+vmwg96l8ri1Sjli0vztn7Vq67zmIHflquP9nnnVad8EOLceN2UNN55f+FeYI/5n1HiBOqk1Mv/2ur7ymlHky4PM0T9WPonvPfDqZwTy96dEWKnbZjbKvPapvgdnoAgkKv22TxKHq6jUQI30u3rEdSDRM9eGeA4wYURo8miQuMPDouUG2oSZzb8L8TdGNSSR5ADiFUfAJSnF0Y/gC5fNKtkAQAAA==&quot;"/>
    <we:property name="creatorSessionId" value="&quot;2e0a9768-c516-430b-a6e4-819db08a9ecd&quot;"/>
    <we:property name="creatorTenantId" value="&quot;101da587-1843-4f52-8b8a-17b069c66d33&quot;"/>
    <we:property name="creatorUserId" value="&quot;10032003C2947693&quot;"/>
    <we:property name="datasetId" value="&quot;d8eb605d-9b4f-4ff0-a472-1ffa64629f41&quot;"/>
    <we:property name="embedUrl" value="&quot;/reportEmbed?reportId=c7aab96d-bc46-4ad9-94c0-b53a2fa9017d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9VTTW/bMAz9K4HOxjDX9dLklgUpMPQraIYeNgQDbTOuWlkSJDqtG/i/j5JdtAMGtJce6oMtPT2Rj/TjQVTSWwXdJTQo5uK7MfcNuPtJKhKhR+zq6uxicX3253JxsWLYWJJGezE/CAJXI91I34IKERj8vU0EKLWGOux2oDwmwqLzRoOSTziQ+Yhci30i8NEq4yCE3BAQhrB7pvOec6dfMs4IJck9brCkAT0psmmRzbK8qOAbv6cZItP8QIjK/ksJoWP6pdEEUnOagKVZfnw0m+bZ0Ul5PEuraZHnAd9JRSOl6FaP1nF1XHNnQ1cW1R50iZWIJTj0g+KDWBrVNnG1+gffmNaVeI27eKRJUsdhTsHTpLwNfZx4gkF/z31ZO8Ndi5xfP9YRujUPS4fco0rMv/bJ21IWde2wBhq3qw/WeW50LamtMB6ctnr8X+mnEM/w+7RvGfFS12r08outfg4lNWDDmBR37Mfgnv7ZwZzu7pVHlxyxNq6Ltvoo22z7+LzWIxrke2FhWvIWSlyDxqjCDtclRh7/ENBVqDquXfieS56JoegbUG2oNw65iEm4D7JQ+MaFMPoiyorq/gKQ5WRxhQQAAA==&quot;"/>
    <we:property name="isFiltersActionButtonVisible" value="true"/>
    <we:property name="isFooterCollapsed" value="true"/>
    <we:property name="isVisualContainerHeaderHidden" value="false"/>
    <we:property name="pageDisplayName" value="&quot;Fast Charge Stations Map&quot;"/>
    <we:property name="pageName" value="&quot;8b37b3935bda635b73ee&quot;"/>
    <we:property name="pptInsertionSessionID" value="&quot;2AFE9566-03BB-4DDA-9775-5A07382854E3&quot;"/>
    <we:property name="reportEmbeddedTime" value="&quot;2025-02-26T04:30:18.507Z&quot;"/>
    <we:property name="reportName" value="&quot;EV Population and Charging Stations&quot;"/>
    <we:property name="reportState" value="&quot;CONNECTED&quot;"/>
    <we:property name="reportUrl" value="&quot;/groups/me/reports/c7aab96d-bc46-4ad9-94c0-b53a2fa9017d/8b37b3935bda635b73ee?bookmarkGuid=b7e91f01-bd56-4448-998f-497c849ee178&amp;bookmarkUsage=1&amp;ctid=101da587-1843-4f52-8b8a-17b069c66d33&amp;fromEntryPoint=export&quot;"/>
  </we:properties>
  <we:bindings/>
  <we:snapshot xmlns:r="http://schemas.openxmlformats.org/officeDocument/2006/relationships"/>
</we:webextension>
</file>

<file path=ppt/webextensions/webextension8.xml><?xml version="1.0" encoding="utf-8"?>
<we:webextension xmlns:we="http://schemas.microsoft.com/office/webextensions/webextension/2010/11" id="{EE8DFF62-441C-4AA4-8F04-2A545437724B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9VUwYrbMBD9laCzKXFkb+LctiELhaWEpuyhJYexPfFqV5aEJKdxQ/69I8lLt7DQXvZQH2Tp6fHmzWikC2uFMxLGz9AjW7OPWj/3YJ9nOcuYSlhVLMo556sSbhZNUcyrugDa1cYLrRxbX5gH26F/EG4AGYQI/M5yXhaLalnyxaopqrxd1mXJDhkDKXfQBc4RpMOMGbROK5DiJyYJ2vJ2wGvG8GykthAC7T14DMFORKc1Gcs/cPIBjRcn3GPjE7qq+bLmFS/rFm5oXHJEorlEiH7fpATpGH6jlQehKEzA3kyD8KOQfqLU4/ZsLOVMlRhNKNltewLVYMtiChZdcnxhGy2HPs62f+B7PdgGv+Axbikv/Egyd+D8rHkM1Z05D8n/leqys5qqFjnfPu0i9Kh/bCxSjVq2nl+zv1u57TqLHfhpuX1nn/dadcIPLcaNu0FN55X/F+YJ/jfvB0KcUJ2cevl3W31NKfVgwuWpn6gfQ/dcXzqYwj296tENKXbajrGt3qttgtvpAQgKvW6TxbPo6TYSIXyv3bIeSTVM9OCdgQZ3oDB6NElcYOTRcYFqQ03i3Ib/vaAbk0ryAHIIoeITkOIcwvALXyYZlpAEAAA=&quot;"/>
    <we:property name="creatorSessionId" value="&quot;670930a9-0d33-49eb-9ed3-e6342e26e42d&quot;"/>
    <we:property name="creatorTenantId" value="&quot;101da587-1843-4f52-8b8a-17b069c66d33&quot;"/>
    <we:property name="creatorUserId" value="&quot;10032003C2947693&quot;"/>
    <we:property name="datasetId" value="&quot;d8eb605d-9b4f-4ff0-a472-1ffa64629f41&quot;"/>
    <we:property name="embedUrl" value="&quot;/reportEmbed?reportId=c7aab96d-bc46-4ad9-94c0-b53a2fa9017d&amp;config=eyJjbHVzdGVyVXJsIjoiaHR0cHM6Ly9XQUJJLVVTLUVBU1QtQS1QUklNQVJZLXJlZGlyZWN0LmFuYWx5c2lzLndpbmRvd3MubmV0IiwiZW1iZWRGZWF0dXJlcyI6eyJ1c2FnZU1ldHJpY3NWTmV4dCI6dHJ1ZX19&amp;disableSensitivityBanner=true&quot;"/>
    <we:property name="initialStateBookmark" value="&quot;H4sIAAAAAAAAA9VTTW/bMAz9K4HOxjDX9dLklgUpMPQraIYeNgQDbTOuWlkSJDqtG/i/j5JdtAMGtJce6oMtPT2Rj/TjQVTSWwXdJTQo5uK7MfcNuPtJKhKhR+zq6uxicX3253JxsWLYWJJGezE/CAJXI91I34IKERj8vU0EKLWGOux2oDwmwqLzRoOSTziQ+Yhci30i8NEq4yCE3BAQhrB7pvOec6dfMs4IJck9brCkAT0psmmRzbK8qOAbv6cZItP8QIjK/ksJoWP6pdEEUnOagKVZfnw0m+bZ0Ul5PEuraZHnAd9JRSOl6FaP1nF1XHNnQ1cW1R50iZWIJTj0g+KDWBrVNnG1+gffmNaVeI27eKRJUsdhTsHTpLwNfZx4gkF/z31ZO8Ndi5xfP9YRujUPS4fco0rMv/bJ21IWde2wBhq3qw/WeW50LamtMB6ctnr8X+mnEM/w+7RvGfFS12r08outfg4lNWDDmBR37Mfgnv7ZwZzu7pVHlxyxNq6Ltvoo22z7+LzWIxrke2FhWvIWSlyDxqjCDtclRh7/ENBVqDquXfieS56JoegbUG2oNw65iEm4D7JQ+MaFMPoiyorq/gKQ5WRxhQQAAA==&quot;"/>
    <we:property name="isFiltersActionButtonVisible" value="true"/>
    <we:property name="isFooterCollapsed" value="true"/>
    <we:property name="isVisualContainerHeaderHidden" value="false"/>
    <we:property name="pageDisplayName" value="&quot;Fast Charge Stations Map&quot;"/>
    <we:property name="pageName" value="&quot;8b37b3935bda635b73ee&quot;"/>
    <we:property name="pptInsertionSessionID" value="&quot;2AFE9566-03BB-4DDA-9775-5A07382854E3&quot;"/>
    <we:property name="reportEmbeddedTime" value="&quot;2025-02-26T04:59:03.925Z&quot;"/>
    <we:property name="reportName" value="&quot;EV Population and Charging Stations&quot;"/>
    <we:property name="reportState" value="&quot;CONNECTED&quot;"/>
    <we:property name="reportUrl" value="&quot;/groups/me/reports/c7aab96d-bc46-4ad9-94c0-b53a2fa9017d/8b37b3935bda635b73ee?bookmarkGuid=c28c964d-dbef-46a1-930e-71c7519a30a4&amp;bookmarkUsage=1&amp;ctid=101da587-1843-4f52-8b8a-17b069c66d33&amp;fromEntryPoint=export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7CDA33-9251-49D0-A51A-7888AA3E0635}">
  <ds:schemaRefs>
    <ds:schemaRef ds:uri="http://purl.org/dc/dcmitype/"/>
    <ds:schemaRef ds:uri="71af3243-3dd4-4a8d-8c0d-dd76da1f02a5"/>
    <ds:schemaRef ds:uri="16c05727-aa75-4e4a-9b5f-8a80a1165891"/>
    <ds:schemaRef ds:uri="http://purl.org/dc/elements/1.1/"/>
    <ds:schemaRef ds:uri="http://schemas.microsoft.com/office/infopath/2007/PartnerControls"/>
    <ds:schemaRef ds:uri="http://schemas.microsoft.com/sharepoint/v3"/>
    <ds:schemaRef ds:uri="http://schemas.microsoft.com/office/2006/documentManagement/types"/>
    <ds:schemaRef ds:uri="http://purl.org/dc/terms/"/>
    <ds:schemaRef ds:uri="http://www.w3.org/XML/1998/namespace"/>
    <ds:schemaRef ds:uri="http://schemas.openxmlformats.org/package/2006/metadata/core-properties"/>
    <ds:schemaRef ds:uri="230e9df3-be65-4c73-a93b-d1236ebd677e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32E4FA29-61E2-42A6-9537-732ED628B6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796806-D3A7-49C6-9335-B8A0B9307F8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{BF8E7408-F44A-4C55-AB9F-8DE63B155822}tf66722518_win32</Template>
  <TotalTime>17870</TotalTime>
  <Words>749</Words>
  <Application>Microsoft Office PowerPoint</Application>
  <PresentationFormat>Widescreen</PresentationFormat>
  <Paragraphs>112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Abadi Extra Light</vt:lpstr>
      <vt:lpstr>Arial</vt:lpstr>
      <vt:lpstr>Bodoni MT</vt:lpstr>
      <vt:lpstr>Calibri</vt:lpstr>
      <vt:lpstr>Source Sans Pro Light</vt:lpstr>
      <vt:lpstr>Custom</vt:lpstr>
      <vt:lpstr>Optimizing EV Charging Infrastructure: A Data-Driven Approach for Washington</vt:lpstr>
      <vt:lpstr>Objective: Design a strategy for efficient EV charging station distribution.  Approach: Analyze public data and maps visualization. Geographic location (latitude/longitude) Number of registered EVs  Number of charging stations and chargers  Challenges: Data integration, effective modeling, and clear visualization. </vt:lpstr>
      <vt:lpstr>PowerPoint Presentation</vt:lpstr>
      <vt:lpstr> </vt:lpstr>
      <vt:lpstr> Information Table</vt:lpstr>
      <vt:lpstr>PowerPoint Presentation</vt:lpstr>
      <vt:lpstr>PowerPoint Presentation</vt:lpstr>
      <vt:lpstr>  What are the key factors for optimizing the distribution of EV charging stations in Washington?</vt:lpstr>
      <vt:lpstr>• Which cities in Washington have the highest concentration of EVs, and how does this correlate with the availability of charging stations? </vt:lpstr>
      <vt:lpstr>PowerPoint Presentation</vt:lpstr>
      <vt:lpstr>• How does the distribution of EV population and chargers vary across cities in Washington? </vt:lpstr>
      <vt:lpstr>PowerPoint Presentation</vt:lpstr>
      <vt:lpstr>PowerPoint Presentation</vt:lpstr>
      <vt:lpstr>• How many charging stations in Washington support fast charging (EV DC Fast Count), and where are they located?</vt:lpstr>
      <vt:lpstr>Comparison Fast Charge Stations Vs. Traffic Volume </vt:lpstr>
      <vt:lpstr>PowerPoint Presentation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 Carpio</dc:creator>
  <cp:lastModifiedBy>Juan Carpio</cp:lastModifiedBy>
  <cp:revision>10</cp:revision>
  <dcterms:created xsi:type="dcterms:W3CDTF">2025-02-22T15:45:48Z</dcterms:created>
  <dcterms:modified xsi:type="dcterms:W3CDTF">2025-03-08T20:46:45Z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